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FEA09-8223-4EB6-A88A-20C3451AFEF3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CA1B78F-4AF2-425D-B5AB-91A975A4A74F}">
      <dgm:prSet phldrT="[Текст]" custT="1"/>
      <dgm:spPr/>
      <dgm:t>
        <a:bodyPr/>
        <a:lstStyle/>
        <a:p>
          <a:r>
            <a:rPr lang="bg-BG" sz="3200" dirty="0" err="1" smtClean="0"/>
            <a:t>Незаинтере-сованост</a:t>
          </a:r>
          <a:endParaRPr lang="bg-BG" sz="3200" dirty="0"/>
        </a:p>
      </dgm:t>
    </dgm:pt>
    <dgm:pt modelId="{39F8BD41-BE28-4FFD-97A3-8E3B5D2BB496}" type="parTrans" cxnId="{9B708646-C426-4DD9-9061-C8A0007AA4F2}">
      <dgm:prSet/>
      <dgm:spPr/>
      <dgm:t>
        <a:bodyPr/>
        <a:lstStyle/>
        <a:p>
          <a:endParaRPr lang="bg-BG"/>
        </a:p>
      </dgm:t>
    </dgm:pt>
    <dgm:pt modelId="{1D65F227-D864-4EC8-AC79-353D40C1DEA4}" type="sibTrans" cxnId="{9B708646-C426-4DD9-9061-C8A0007AA4F2}">
      <dgm:prSet/>
      <dgm:spPr/>
      <dgm:t>
        <a:bodyPr/>
        <a:lstStyle/>
        <a:p>
          <a:endParaRPr lang="bg-BG"/>
        </a:p>
      </dgm:t>
    </dgm:pt>
    <dgm:pt modelId="{D0C29237-5D94-4CE1-A196-5EB449B13F78}">
      <dgm:prSet phldrT="[Текст]"/>
      <dgm:spPr/>
      <dgm:t>
        <a:bodyPr/>
        <a:lstStyle/>
        <a:p>
          <a:r>
            <a:rPr lang="bg-BG" dirty="0" smtClean="0"/>
            <a:t>амбиция</a:t>
          </a:r>
          <a:endParaRPr lang="bg-BG" dirty="0"/>
        </a:p>
      </dgm:t>
    </dgm:pt>
    <dgm:pt modelId="{F2268EAF-44F6-44FD-B690-2FBA2575B2AB}" type="parTrans" cxnId="{E122EBC6-8ADF-4A80-AE45-717561534D8C}">
      <dgm:prSet/>
      <dgm:spPr/>
      <dgm:t>
        <a:bodyPr/>
        <a:lstStyle/>
        <a:p>
          <a:endParaRPr lang="bg-BG"/>
        </a:p>
      </dgm:t>
    </dgm:pt>
    <dgm:pt modelId="{53D83ECE-A53B-480E-954E-B18983E097D2}" type="sibTrans" cxnId="{E122EBC6-8ADF-4A80-AE45-717561534D8C}">
      <dgm:prSet/>
      <dgm:spPr/>
      <dgm:t>
        <a:bodyPr/>
        <a:lstStyle/>
        <a:p>
          <a:endParaRPr lang="bg-BG"/>
        </a:p>
      </dgm:t>
    </dgm:pt>
    <dgm:pt modelId="{93A92386-6FA0-4E45-8F52-9C2BD46381DB}" type="pres">
      <dgm:prSet presAssocID="{20BFEA09-8223-4EB6-A88A-20C3451AFE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98AFA08-6D3E-4701-9D2D-83D3F695B5D1}" type="pres">
      <dgm:prSet presAssocID="{3CA1B78F-4AF2-425D-B5AB-91A975A4A74F}" presName="arrow" presStyleLbl="node1" presStyleIdx="0" presStyleCnt="2" custRadScaleRad="100035" custRadScaleInc="62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37DFC80-0808-4EA6-98AD-A4A4328ACE23}" type="pres">
      <dgm:prSet presAssocID="{D0C29237-5D94-4CE1-A196-5EB449B13F7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F12836F-7825-4C3A-8E06-2BCB891430FD}" type="presOf" srcId="{D0C29237-5D94-4CE1-A196-5EB449B13F78}" destId="{637DFC80-0808-4EA6-98AD-A4A4328ACE23}" srcOrd="0" destOrd="0" presId="urn:microsoft.com/office/officeart/2005/8/layout/arrow1"/>
    <dgm:cxn modelId="{B5A8BA77-0960-4A95-89EF-0F28E4D963DE}" type="presOf" srcId="{3CA1B78F-4AF2-425D-B5AB-91A975A4A74F}" destId="{198AFA08-6D3E-4701-9D2D-83D3F695B5D1}" srcOrd="0" destOrd="0" presId="urn:microsoft.com/office/officeart/2005/8/layout/arrow1"/>
    <dgm:cxn modelId="{E122EBC6-8ADF-4A80-AE45-717561534D8C}" srcId="{20BFEA09-8223-4EB6-A88A-20C3451AFEF3}" destId="{D0C29237-5D94-4CE1-A196-5EB449B13F78}" srcOrd="1" destOrd="0" parTransId="{F2268EAF-44F6-44FD-B690-2FBA2575B2AB}" sibTransId="{53D83ECE-A53B-480E-954E-B18983E097D2}"/>
    <dgm:cxn modelId="{9B708646-C426-4DD9-9061-C8A0007AA4F2}" srcId="{20BFEA09-8223-4EB6-A88A-20C3451AFEF3}" destId="{3CA1B78F-4AF2-425D-B5AB-91A975A4A74F}" srcOrd="0" destOrd="0" parTransId="{39F8BD41-BE28-4FFD-97A3-8E3B5D2BB496}" sibTransId="{1D65F227-D864-4EC8-AC79-353D40C1DEA4}"/>
    <dgm:cxn modelId="{A91A7587-FBDD-40A1-A889-9E7D556766C4}" type="presOf" srcId="{20BFEA09-8223-4EB6-A88A-20C3451AFEF3}" destId="{93A92386-6FA0-4E45-8F52-9C2BD46381DB}" srcOrd="0" destOrd="0" presId="urn:microsoft.com/office/officeart/2005/8/layout/arrow1"/>
    <dgm:cxn modelId="{E0A2D1D7-8004-46BE-9987-29B1F9671A81}" type="presParOf" srcId="{93A92386-6FA0-4E45-8F52-9C2BD46381DB}" destId="{198AFA08-6D3E-4701-9D2D-83D3F695B5D1}" srcOrd="0" destOrd="0" presId="urn:microsoft.com/office/officeart/2005/8/layout/arrow1"/>
    <dgm:cxn modelId="{4E734680-C352-4583-AC8F-39BE3552EADF}" type="presParOf" srcId="{93A92386-6FA0-4E45-8F52-9C2BD46381DB}" destId="{637DFC80-0808-4EA6-98AD-A4A4328ACE23}" srcOrd="1" destOrd="0" presId="urn:microsoft.com/office/officeart/2005/8/layout/arrow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E431-36AA-4418-A915-B7FF2DE606C0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F9A7-7C0D-4B2F-BA17-53AA986887F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0CF6-90A4-420A-B5BF-1D500CEB3E3E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D507-CC4A-47FC-BD0B-AFF0521D8DB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10B38-47F1-446E-989D-BED242CFFB09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BD5A-411D-469E-9D72-86823AFC54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AD69-2107-4667-957F-67377B7410A3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C6F3-C63E-4172-B021-7D3A6A81C7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953-9AE0-4100-9ECA-061F71705957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79A7-21C6-45AE-A9AA-DE4DEB490D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2CF7-EDD5-49B2-946B-F6D954EE4C90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4DB9-EF0D-46CC-9133-DCA2374555E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6AA6-B737-4915-9306-7424E3253316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043C-1D5B-4F4A-AAC5-7C69C90BEAE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B030-7138-4404-BE2B-7A3392B4E001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54B2-A8A9-413B-9687-0CBD77B3F59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4293-67F0-4D97-B001-255CD76BE5BF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E837-CAD8-4399-8295-5A1FE58C5A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1BC7-3856-417B-9870-B180E79A84B4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8644-6A30-4F45-91CC-83AFF112F37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F231-CEE6-4447-8133-27BE516FBAB6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178BF-1916-448B-A00A-ABE36A5B37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98302-333E-473C-876F-A3E21F338E2C}" type="datetimeFigureOut">
              <a:rPr lang="bg-BG"/>
              <a:pPr>
                <a:defRPr/>
              </a:pPr>
              <a:t>4.9.2012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8166EC-8CF9-464A-947D-3AAE0FEBF49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Cassandra" pitchFamily="66" charset="0"/>
          <a:ea typeface="Trebuchet MS" pitchFamily="34" charset="0"/>
          <a:cs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Cassandra" pitchFamily="66" charset="0"/>
          <a:ea typeface="Trebuchet MS" pitchFamily="34" charset="0"/>
          <a:cs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Cassandra" pitchFamily="66" charset="0"/>
          <a:ea typeface="Trebuchet MS" pitchFamily="34" charset="0"/>
          <a:cs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Cassandra" pitchFamily="66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лавие 1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r>
              <a:rPr lang="bg-BG" sz="6600" smtClean="0">
                <a:cs typeface="Trebuchet MS" pitchFamily="34" charset="0"/>
              </a:rPr>
              <a:t>Заедно в първи клас</a:t>
            </a:r>
          </a:p>
        </p:txBody>
      </p:sp>
      <p:sp>
        <p:nvSpPr>
          <p:cNvPr id="3075" name="Подзаглавие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/>
          <a:lstStyle/>
          <a:p>
            <a:r>
              <a:rPr lang="en-US" sz="2800" dirty="0" smtClean="0">
                <a:solidFill>
                  <a:srgbClr val="404040"/>
                </a:solidFill>
              </a:rPr>
              <a:t> </a:t>
            </a:r>
            <a:r>
              <a:rPr lang="bg-BG" sz="2800" dirty="0" smtClean="0">
                <a:solidFill>
                  <a:srgbClr val="404040"/>
                </a:solidFill>
              </a:rPr>
              <a:t>Успехът на децата </a:t>
            </a:r>
            <a:r>
              <a:rPr lang="en-US" sz="2800" dirty="0" smtClean="0">
                <a:solidFill>
                  <a:srgbClr val="404040"/>
                </a:solidFill>
              </a:rPr>
              <a:t>-</a:t>
            </a:r>
            <a:r>
              <a:rPr lang="bg-BG" sz="2800" dirty="0" smtClean="0">
                <a:solidFill>
                  <a:srgbClr val="404040"/>
                </a:solidFill>
              </a:rPr>
              <a:t>наша </a:t>
            </a:r>
            <a:r>
              <a:rPr lang="bg-BG" sz="2800" dirty="0" smtClean="0">
                <a:solidFill>
                  <a:srgbClr val="404040"/>
                </a:solidFill>
              </a:rPr>
              <a:t>обща цел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Храненето</a:t>
            </a:r>
          </a:p>
        </p:txBody>
      </p:sp>
      <p:sp>
        <p:nvSpPr>
          <p:cNvPr id="12291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6154738" cy="4051300"/>
          </a:xfrm>
        </p:spPr>
        <p:txBody>
          <a:bodyPr/>
          <a:lstStyle/>
          <a:p>
            <a:r>
              <a:rPr lang="bg-BG" sz="2400" smtClean="0"/>
              <a:t>Столово хранене</a:t>
            </a:r>
          </a:p>
          <a:p>
            <a:r>
              <a:rPr lang="bg-BG" sz="2400" smtClean="0"/>
              <a:t>Безплатни закуски</a:t>
            </a:r>
          </a:p>
          <a:p>
            <a:r>
              <a:rPr lang="bg-BG" sz="2400" smtClean="0"/>
              <a:t>Плодове</a:t>
            </a:r>
          </a:p>
          <a:p>
            <a:r>
              <a:rPr lang="bg-BG" sz="2400" smtClean="0"/>
              <a:t>Сухата храна от вкъщи</a:t>
            </a:r>
          </a:p>
          <a:p>
            <a:r>
              <a:rPr lang="bg-BG" sz="2400" smtClean="0"/>
              <a:t>Минералната вода и децата</a:t>
            </a:r>
          </a:p>
          <a:p>
            <a:r>
              <a:rPr lang="bg-BG" sz="2400" smtClean="0"/>
              <a:t>Капризите и здравето на децата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Тоалетните </a:t>
            </a:r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3471863" cy="4051300"/>
          </a:xfrm>
        </p:spPr>
        <p:txBody>
          <a:bodyPr/>
          <a:lstStyle/>
          <a:p>
            <a:r>
              <a:rPr lang="ru-RU" sz="2400" smtClean="0"/>
              <a:t>70% от българските деца "стискат" в училище</a:t>
            </a:r>
            <a:endParaRPr lang="bg-BG" sz="2400" smtClean="0"/>
          </a:p>
        </p:txBody>
      </p:sp>
      <p:sp>
        <p:nvSpPr>
          <p:cNvPr id="13316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62488" y="1809750"/>
            <a:ext cx="3470275" cy="4051300"/>
          </a:xfrm>
        </p:spPr>
        <p:txBody>
          <a:bodyPr/>
          <a:lstStyle/>
          <a:p>
            <a:r>
              <a:rPr lang="bg-BG" sz="2400" smtClean="0"/>
              <a:t>Причини и възможни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Часовете по физическо</a:t>
            </a:r>
          </a:p>
        </p:txBody>
      </p:sp>
      <p:sp>
        <p:nvSpPr>
          <p:cNvPr id="14339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628775"/>
            <a:ext cx="7234238" cy="4895850"/>
          </a:xfrm>
        </p:spPr>
        <p:txBody>
          <a:bodyPr/>
          <a:lstStyle/>
          <a:p>
            <a:r>
              <a:rPr lang="ru-RU" smtClean="0"/>
              <a:t>Осигуряват превенция на все по-сериозния процент на затлъстяване сред децата, както и на риска от гръбначни изкривявания и други забо</a:t>
            </a:r>
            <a:r>
              <a:rPr lang="bg-BG" smtClean="0"/>
              <a:t>лявания.</a:t>
            </a:r>
          </a:p>
          <a:p>
            <a:r>
              <a:rPr lang="ru-RU" smtClean="0"/>
              <a:t>Дават възможност да бъдат открити заложби и способности на де</a:t>
            </a:r>
            <a:r>
              <a:rPr lang="bg-BG" smtClean="0"/>
              <a:t>тето към определен спорт.</a:t>
            </a:r>
          </a:p>
          <a:p>
            <a:r>
              <a:rPr lang="ru-RU" smtClean="0"/>
              <a:t>Създават пространство, в което децата да се запознаят с различни видове спорт и да имат шанс да изберат своя.</a:t>
            </a:r>
          </a:p>
          <a:p>
            <a:r>
              <a:rPr lang="ru-RU" smtClean="0"/>
              <a:t>Осигуряват идеалното място, в което децата ни по един непосредствен начин имат възможността да се научат да спазват правилата и </a:t>
            </a:r>
            <a:r>
              <a:rPr lang="bg-BG" smtClean="0"/>
              <a:t>границите.</a:t>
            </a:r>
          </a:p>
          <a:p>
            <a:r>
              <a:rPr lang="ru-RU" smtClean="0"/>
              <a:t>Предоставят възможност на класа да се опознае, да работи в екип, да се научи на толерантност и партниране.</a:t>
            </a:r>
          </a:p>
          <a:p>
            <a:r>
              <a:rPr lang="ru-RU" smtClean="0"/>
              <a:t>Осигуряват жизненоважната възможност за движение, сваляне нанапрежението, вентилиране на емоциите и повишават работоспособ</a:t>
            </a:r>
            <a:r>
              <a:rPr lang="bg-BG" smtClean="0"/>
              <a:t>ността на децата.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Раниците</a:t>
            </a:r>
            <a:r>
              <a:rPr lang="en-US" b="1" smtClean="0">
                <a:cs typeface="Trebuchet MS" pitchFamily="34" charset="0"/>
              </a:rPr>
              <a:t> </a:t>
            </a:r>
            <a:endParaRPr lang="bg-BG" b="1" smtClean="0">
              <a:cs typeface="Trebuchet MS" pitchFamily="34" charset="0"/>
            </a:endParaRPr>
          </a:p>
        </p:txBody>
      </p:sp>
      <p:sp>
        <p:nvSpPr>
          <p:cNvPr id="15363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27088" y="1809750"/>
            <a:ext cx="7305675" cy="4051300"/>
          </a:xfrm>
        </p:spPr>
        <p:txBody>
          <a:bodyPr>
            <a:normAutofit fontScale="92500"/>
          </a:bodyPr>
          <a:lstStyle/>
          <a:p>
            <a:r>
              <a:rPr lang="ru-RU" b="1" smtClean="0"/>
              <a:t>Тегло </a:t>
            </a:r>
            <a:r>
              <a:rPr lang="ru-RU" smtClean="0"/>
              <a:t>- раницата заедно със съдържанието не бива да превишава 10%</a:t>
            </a:r>
            <a:r>
              <a:rPr lang="en-US" smtClean="0"/>
              <a:t> </a:t>
            </a:r>
            <a:r>
              <a:rPr lang="ru-RU" smtClean="0"/>
              <a:t>от теглото на детето, т.е. ако вашият първокласник тежи 25 кг, раницата с всичко в нея не бива да надхвърля 2.5 кг.</a:t>
            </a:r>
          </a:p>
          <a:p>
            <a:r>
              <a:rPr lang="ru-RU" b="1" smtClean="0"/>
              <a:t>Ширина </a:t>
            </a:r>
            <a:r>
              <a:rPr lang="ru-RU" smtClean="0"/>
              <a:t>- не бива да превишава ширината на раменете на детето.</a:t>
            </a:r>
          </a:p>
          <a:p>
            <a:r>
              <a:rPr lang="ru-RU" smtClean="0"/>
              <a:t>Препоръчително е височината на чантата да е не повече от 30-40 см,</a:t>
            </a:r>
            <a:r>
              <a:rPr lang="en-US" smtClean="0"/>
              <a:t> </a:t>
            </a:r>
            <a:r>
              <a:rPr lang="ru-RU" smtClean="0"/>
              <a:t>така че да не достига краката на детето, когато е на гърба му.</a:t>
            </a:r>
          </a:p>
          <a:p>
            <a:r>
              <a:rPr lang="ru-RU" b="1" smtClean="0"/>
              <a:t>Ремъци </a:t>
            </a:r>
            <a:r>
              <a:rPr lang="ru-RU" smtClean="0"/>
              <a:t>- трябва да имат възможност за регулиране, за да може чантата да се носи и когато детето е облечено само по блузка, и когато е</a:t>
            </a:r>
            <a:r>
              <a:rPr lang="en-US" smtClean="0"/>
              <a:t> </a:t>
            </a:r>
            <a:r>
              <a:rPr lang="ru-RU" smtClean="0"/>
              <a:t>с дебело зимно яке, без това да създава дискомфорт.</a:t>
            </a:r>
          </a:p>
          <a:p>
            <a:r>
              <a:rPr lang="ru-RU" b="1" smtClean="0"/>
              <a:t>Гръб </a:t>
            </a:r>
            <a:r>
              <a:rPr lang="ru-RU" smtClean="0"/>
              <a:t>- препоръчително е да е с твърд гръб.</a:t>
            </a:r>
          </a:p>
          <a:p>
            <a:r>
              <a:rPr lang="ru-RU" b="1" smtClean="0"/>
              <a:t>Цвят </a:t>
            </a:r>
            <a:r>
              <a:rPr lang="ru-RU" smtClean="0"/>
              <a:t>- за безопасността на детето по улиците е добре раницата да</a:t>
            </a:r>
            <a:r>
              <a:rPr lang="en-US" smtClean="0"/>
              <a:t> </a:t>
            </a:r>
            <a:r>
              <a:rPr lang="ru-RU" smtClean="0"/>
              <a:t>бъде в ярки, сигнални цветове.</a:t>
            </a: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Учебниците,</a:t>
            </a:r>
            <a:r>
              <a:rPr lang="en-US" b="1" smtClean="0">
                <a:cs typeface="Trebuchet MS" pitchFamily="34" charset="0"/>
              </a:rPr>
              <a:t> </a:t>
            </a:r>
            <a:r>
              <a:rPr lang="bg-BG" b="1" smtClean="0">
                <a:cs typeface="Trebuchet MS" pitchFamily="34" charset="0"/>
              </a:rPr>
              <a:t>помагалата</a:t>
            </a:r>
          </a:p>
        </p:txBody>
      </p:sp>
      <p:sp>
        <p:nvSpPr>
          <p:cNvPr id="16387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6657975" cy="4051300"/>
          </a:xfrm>
        </p:spPr>
        <p:txBody>
          <a:bodyPr/>
          <a:lstStyle/>
          <a:p>
            <a:r>
              <a:rPr lang="bg-BG" sz="2000" smtClean="0"/>
              <a:t>Учебниците са безплатни</a:t>
            </a:r>
          </a:p>
          <a:p>
            <a:r>
              <a:rPr lang="bg-BG" sz="2000" smtClean="0"/>
              <a:t>Помагалата са необходими за допълнителна работа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Джобните пари</a:t>
            </a:r>
          </a:p>
        </p:txBody>
      </p:sp>
      <p:sp>
        <p:nvSpPr>
          <p:cNvPr id="17411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755650" y="1809750"/>
            <a:ext cx="7848600" cy="4051300"/>
          </a:xfrm>
        </p:spPr>
        <p:txBody>
          <a:bodyPr/>
          <a:lstStyle/>
          <a:p>
            <a:r>
              <a:rPr lang="bg-BG" sz="2000" smtClean="0"/>
              <a:t>Седмичните джобни </a:t>
            </a:r>
            <a:r>
              <a:rPr lang="ru-RU" sz="2000" smtClean="0"/>
              <a:t>са равни на възрастта на детето по 50 стотинки.</a:t>
            </a:r>
          </a:p>
          <a:p>
            <a:r>
              <a:rPr lang="ru-RU" sz="2000" smtClean="0"/>
              <a:t>Така, ако детето ви е на 7 години, те са: 7 х 0.50 = 3.50 лв</a:t>
            </a:r>
          </a:p>
          <a:p>
            <a:r>
              <a:rPr lang="bg-BG" sz="2000" smtClean="0"/>
              <a:t>финансовите въпроси в семейството – хармонизиране на  политиката с останалите родители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Интернет и мобилните телефони</a:t>
            </a:r>
          </a:p>
        </p:txBody>
      </p:sp>
      <p:sp>
        <p:nvSpPr>
          <p:cNvPr id="18435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3471863" cy="4051300"/>
          </a:xfrm>
        </p:spPr>
        <p:txBody>
          <a:bodyPr/>
          <a:lstStyle/>
          <a:p>
            <a:r>
              <a:rPr lang="bg-BG" sz="2400" smtClean="0"/>
              <a:t>Ясни правила за ползване на компютъра  и контрол от родители</a:t>
            </a:r>
          </a:p>
          <a:p>
            <a:r>
              <a:rPr lang="bg-BG" sz="2400" smtClean="0"/>
              <a:t>Вие сте авторитетът – вие задавате границите</a:t>
            </a:r>
          </a:p>
        </p:txBody>
      </p:sp>
      <p:sp>
        <p:nvSpPr>
          <p:cNvPr id="18436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62488" y="1809750"/>
            <a:ext cx="3470275" cy="4051300"/>
          </a:xfrm>
        </p:spPr>
        <p:txBody>
          <a:bodyPr/>
          <a:lstStyle/>
          <a:p>
            <a:r>
              <a:rPr lang="bg-BG" sz="2400" smtClean="0"/>
              <a:t>Да оставим децата да дишат свободно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7920038" cy="925513"/>
          </a:xfrm>
        </p:spPr>
        <p:txBody>
          <a:bodyPr/>
          <a:lstStyle/>
          <a:p>
            <a:r>
              <a:rPr lang="ru-RU" b="1" smtClean="0">
                <a:cs typeface="Trebuchet MS" pitchFamily="34" charset="0"/>
              </a:rPr>
              <a:t>Най-силното ни оръжие е безусловната обич.</a:t>
            </a:r>
            <a:endParaRPr lang="en-GB" b="1" smtClean="0">
              <a:cs typeface="Trebuchet MS" pitchFamily="34" charset="0"/>
            </a:endParaRPr>
          </a:p>
        </p:txBody>
      </p:sp>
      <p:sp>
        <p:nvSpPr>
          <p:cNvPr id="19459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1188" y="1809750"/>
            <a:ext cx="7521575" cy="4051300"/>
          </a:xfrm>
        </p:spPr>
        <p:txBody>
          <a:bodyPr/>
          <a:lstStyle/>
          <a:p>
            <a:r>
              <a:rPr lang="ru-RU" smtClean="0"/>
              <a:t>Главната ни задача е да помогнем на детето да се чувства ценено и да </a:t>
            </a:r>
            <a:r>
              <a:rPr lang="bg-BG" smtClean="0"/>
              <a:t>вярва в способностите си.</a:t>
            </a:r>
          </a:p>
          <a:p>
            <a:r>
              <a:rPr lang="ru-RU" smtClean="0"/>
              <a:t>Основното ни предизвикателство е да изградим качествени човешки отношения между нас, възрастните, между възрастните и децата и меж</a:t>
            </a:r>
            <a:r>
              <a:rPr lang="bg-BG" smtClean="0"/>
              <a:t>ду самите деца.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7378700" cy="4051300"/>
          </a:xfrm>
        </p:spPr>
        <p:txBody>
          <a:bodyPr rtlCol="0"/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материали от </a:t>
            </a:r>
            <a:r>
              <a:rPr lang="bg-B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Наръчник </a:t>
            </a:r>
            <a:r>
              <a:rPr lang="bg-B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 </a:t>
            </a:r>
            <a:r>
              <a:rPr lang="bg-B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първокласници 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асоциация „Родители“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656388" cy="3433762"/>
          </a:xfrm>
        </p:spPr>
        <p:txBody>
          <a:bodyPr rtlCol="0">
            <a:normAutofit lnSpcReduction="10000"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 err="1"/>
              <a:t>Подготовката</a:t>
            </a:r>
            <a:r>
              <a:rPr lang="ru-RU" i="1" dirty="0"/>
              <a:t> за училище не е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/>
              <a:t>досадно </a:t>
            </a:r>
            <a:r>
              <a:rPr lang="ru-RU" i="1" dirty="0" err="1"/>
              <a:t>бреме</a:t>
            </a:r>
            <a:r>
              <a:rPr lang="ru-RU" i="1" dirty="0"/>
              <a:t> – </a:t>
            </a:r>
            <a:r>
              <a:rPr lang="ru-RU" i="1" dirty="0" err="1"/>
              <a:t>тя</a:t>
            </a:r>
            <a:r>
              <a:rPr lang="ru-RU" i="1" dirty="0"/>
              <a:t> е </a:t>
            </a:r>
            <a:r>
              <a:rPr lang="ru-RU" i="1" dirty="0" err="1"/>
              <a:t>прозорец</a:t>
            </a:r>
            <a:r>
              <a:rPr lang="ru-RU" i="1" dirty="0"/>
              <a:t> на възможност.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/>
              <a:t>Възможност за </a:t>
            </a:r>
            <a:r>
              <a:rPr lang="ru-RU" i="1" dirty="0" err="1"/>
              <a:t>изграждане</a:t>
            </a:r>
            <a:r>
              <a:rPr lang="ru-RU" i="1" dirty="0"/>
              <a:t> на </a:t>
            </a:r>
            <a:r>
              <a:rPr lang="ru-RU" i="1" dirty="0" err="1"/>
              <a:t>по-дълбоко</a:t>
            </a:r>
            <a:endParaRPr lang="ru-RU" i="1" dirty="0"/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i="1" dirty="0"/>
              <a:t>чувство за отговорност.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/>
              <a:t>Възможност за </a:t>
            </a:r>
            <a:r>
              <a:rPr lang="ru-RU" i="1" dirty="0" err="1"/>
              <a:t>създаване</a:t>
            </a:r>
            <a:r>
              <a:rPr lang="ru-RU" i="1" dirty="0"/>
              <a:t> на умения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i="1" dirty="0"/>
              <a:t>за по-пълноценно общуване.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/>
              <a:t>Възможност за </a:t>
            </a:r>
            <a:r>
              <a:rPr lang="ru-RU" i="1" dirty="0" err="1"/>
              <a:t>формиране</a:t>
            </a:r>
            <a:r>
              <a:rPr lang="ru-RU" i="1" dirty="0"/>
              <a:t> на способности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i="1" dirty="0"/>
              <a:t>за </a:t>
            </a:r>
            <a:r>
              <a:rPr lang="ru-RU" i="1" dirty="0" err="1"/>
              <a:t>учене</a:t>
            </a:r>
            <a:r>
              <a:rPr lang="ru-RU" i="1" dirty="0"/>
              <a:t> </a:t>
            </a:r>
            <a:r>
              <a:rPr lang="ru-RU" i="1" dirty="0" err="1"/>
              <a:t>през</a:t>
            </a:r>
            <a:r>
              <a:rPr lang="ru-RU" i="1" dirty="0"/>
              <a:t> </a:t>
            </a:r>
            <a:r>
              <a:rPr lang="ru-RU" i="1" dirty="0" err="1"/>
              <a:t>целия</a:t>
            </a:r>
            <a:r>
              <a:rPr lang="ru-RU" i="1" dirty="0"/>
              <a:t> живот.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b="1" smtClean="0">
                <a:cs typeface="Trebuchet MS" pitchFamily="34" charset="0"/>
              </a:rPr>
              <a:t>Звездите в очите</a:t>
            </a:r>
          </a:p>
        </p:txBody>
      </p:sp>
      <p:sp>
        <p:nvSpPr>
          <p:cNvPr id="512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Емоционалното състояние на детето е по-важно от вкоп</a:t>
            </a:r>
            <a:r>
              <a:rPr lang="bg-BG" smtClean="0"/>
              <a:t>чването в детайлите.</a:t>
            </a:r>
          </a:p>
          <a:p>
            <a:r>
              <a:rPr lang="bg-BG" smtClean="0"/>
              <a:t>Много родители </a:t>
            </a:r>
            <a:r>
              <a:rPr lang="ru-RU" smtClean="0"/>
              <a:t>подсигуряват на децата си пълния реквизит от материали, помагала и учебници, но не забравяйте да осигурите най-важното – времето, гри</a:t>
            </a:r>
            <a:r>
              <a:rPr lang="bg-BG" smtClean="0"/>
              <a:t>жата и емоционалната подкрепа.  </a:t>
            </a:r>
          </a:p>
          <a:p>
            <a:r>
              <a:rPr lang="bg-BG" smtClean="0"/>
              <a:t>Знаете ли как се чувства вашето дете днес,  какво мисли то за училището и новата си роля на ученик?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>
                <a:cs typeface="Trebuchet MS" pitchFamily="34" charset="0"/>
              </a:rPr>
              <a:t>Домашните са за учениците</a:t>
            </a:r>
          </a:p>
        </p:txBody>
      </p:sp>
      <p:sp>
        <p:nvSpPr>
          <p:cNvPr id="6147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Знанията не са целта – създаването на умения за усвояване на знания е целта. </a:t>
            </a:r>
          </a:p>
          <a:p>
            <a:r>
              <a:rPr lang="ru-RU" b="1" smtClean="0"/>
              <a:t>Позитивното отношение, подкрепата, помощта са необходими за учениците.</a:t>
            </a: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лавие 1"/>
          <p:cNvSpPr>
            <a:spLocks noGrp="1"/>
          </p:cNvSpPr>
          <p:nvPr>
            <p:ph type="title"/>
          </p:nvPr>
        </p:nvSpPr>
        <p:spPr>
          <a:xfrm>
            <a:off x="1009650" y="404813"/>
            <a:ext cx="7666038" cy="1195387"/>
          </a:xfrm>
        </p:spPr>
        <p:txBody>
          <a:bodyPr/>
          <a:lstStyle/>
          <a:p>
            <a:r>
              <a:rPr lang="ru-RU" b="1" smtClean="0">
                <a:cs typeface="Trebuchet MS" pitchFamily="34" charset="0"/>
              </a:rPr>
              <a:t>Вие не сте партньор на училището – учи</a:t>
            </a:r>
            <a:r>
              <a:rPr lang="bg-BG" b="1" smtClean="0">
                <a:cs typeface="Trebuchet MS" pitchFamily="34" charset="0"/>
              </a:rPr>
              <a:t>лището е ваш партньор!</a:t>
            </a:r>
          </a:p>
        </p:txBody>
      </p:sp>
      <p:sp>
        <p:nvSpPr>
          <p:cNvPr id="7171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Вашето мнение има значение  </a:t>
            </a:r>
          </a:p>
          <a:p>
            <a:r>
              <a:rPr lang="bg-BG" smtClean="0"/>
              <a:t>Авторитет за детето е родителят</a:t>
            </a:r>
          </a:p>
          <a:p>
            <a:r>
              <a:rPr lang="bg-BG" smtClean="0"/>
              <a:t>Авторитет за ученика става и учителят</a:t>
            </a:r>
          </a:p>
          <a:p>
            <a:r>
              <a:rPr lang="bg-BG" smtClean="0"/>
              <a:t>Конфронтацията между авторитетите е пагубна за успеха на децата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09885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нагоре 4"/>
          <p:cNvSpPr/>
          <p:nvPr/>
        </p:nvSpPr>
        <p:spPr>
          <a:xfrm>
            <a:off x="3635896" y="836712"/>
            <a:ext cx="1708768" cy="4392488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dirty="0"/>
              <a:t>отговорност</a:t>
            </a:r>
          </a:p>
        </p:txBody>
      </p:sp>
      <p:sp>
        <p:nvSpPr>
          <p:cNvPr id="8196" name="Заглавие 5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124700" cy="925512"/>
          </a:xfrm>
        </p:spPr>
        <p:txBody>
          <a:bodyPr/>
          <a:lstStyle/>
          <a:p>
            <a:pPr algn="ctr"/>
            <a:r>
              <a:rPr lang="bg-BG" smtClean="0">
                <a:cs typeface="Trebuchet MS" pitchFamily="34" charset="0"/>
              </a:rPr>
              <a:t>Успехът на детето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>
                <a:cs typeface="Trebuchet MS" pitchFamily="34" charset="0"/>
              </a:rPr>
              <a:t>Дневният режим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Създайте ритъм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Ставане, лягане 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Почивка 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Домашни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Извънкласни занимания </a:t>
            </a: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>
                <a:cs typeface="Trebuchet MS" pitchFamily="34" charset="0"/>
              </a:rPr>
              <a:t>Комуникацията с учителя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Тефтерчето или телефонът?</a:t>
            </a: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3113" cy="923925"/>
          </a:xfrm>
        </p:spPr>
        <p:txBody>
          <a:bodyPr/>
          <a:lstStyle/>
          <a:p>
            <a:r>
              <a:rPr lang="bg-BG" b="1" smtClean="0">
                <a:cs typeface="Trebuchet MS" pitchFamily="34" charset="0"/>
              </a:rPr>
              <a:t>Занималнята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1009650" y="1809750"/>
            <a:ext cx="3471863" cy="4051300"/>
          </a:xfrm>
        </p:spPr>
        <p:txBody>
          <a:bodyPr rtlCol="0"/>
          <a:lstStyle/>
          <a:p>
            <a:pPr marL="0" indent="0"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Предимства 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децата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сигурно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място;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учат се да учат;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приготвят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уроците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следващия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вечер не е необходимо да се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пишат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домашни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общуват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играят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сред приятели, 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родители-те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могат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работят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спокойно</a:t>
            </a: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half" idx="2"/>
          </p:nvPr>
        </p:nvSpPr>
        <p:spPr>
          <a:xfrm>
            <a:off x="4662488" y="1809750"/>
            <a:ext cx="3470275" cy="4051300"/>
          </a:xfrm>
        </p:spPr>
        <p:txBody>
          <a:bodyPr rtlCol="0"/>
          <a:lstStyle/>
          <a:p>
            <a:pPr marL="0" indent="0"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bg-B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bg-B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Недостатъци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цял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детето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 зад чина, затворено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клас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се учи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самостоятелност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понякога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не 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успяло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да се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подготви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следващия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ден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се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налага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доучва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вечер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вкъщи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sandra">
      <a:majorFont>
        <a:latin typeface="Cassandra"/>
        <a:ea typeface=""/>
        <a:cs typeface=""/>
      </a:majorFont>
      <a:minorFont>
        <a:latin typeface="Cambria"/>
        <a:ea typeface=""/>
        <a:cs typeface="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TC102455596[[fn=Пролет]]</Template>
  <TotalTime>277</TotalTime>
  <Words>742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Spring</vt:lpstr>
      <vt:lpstr>Заедно в първи клас</vt:lpstr>
      <vt:lpstr>Slide 2</vt:lpstr>
      <vt:lpstr>Звездите в очите</vt:lpstr>
      <vt:lpstr>Домашните са за учениците</vt:lpstr>
      <vt:lpstr>Вие не сте партньор на училището – училището е ваш партньор!</vt:lpstr>
      <vt:lpstr>Успехът на детето</vt:lpstr>
      <vt:lpstr>Дневният режим</vt:lpstr>
      <vt:lpstr>Комуникацията с учителя</vt:lpstr>
      <vt:lpstr>Занималнята</vt:lpstr>
      <vt:lpstr>Храненето</vt:lpstr>
      <vt:lpstr>Тоалетните </vt:lpstr>
      <vt:lpstr>Часовете по физическо</vt:lpstr>
      <vt:lpstr>Раниците </vt:lpstr>
      <vt:lpstr>Учебниците, помагалата</vt:lpstr>
      <vt:lpstr>Джобните пари</vt:lpstr>
      <vt:lpstr>Интернет и мобилните телефони</vt:lpstr>
      <vt:lpstr>Най-силното ни оръжие е безусловната обич.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Заедно в първи клас</dc:title>
  <dc:creator>5750</dc:creator>
  <cp:lastModifiedBy>lenovo</cp:lastModifiedBy>
  <cp:revision>24</cp:revision>
  <dcterms:created xsi:type="dcterms:W3CDTF">2012-06-05T20:46:55Z</dcterms:created>
  <dcterms:modified xsi:type="dcterms:W3CDTF">2012-09-04T10:16:44Z</dcterms:modified>
</cp:coreProperties>
</file>