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3"/>
  </p:notesMasterIdLst>
  <p:sldIdLst>
    <p:sldId id="256" r:id="rId2"/>
    <p:sldId id="259" r:id="rId3"/>
    <p:sldId id="260" r:id="rId4"/>
    <p:sldId id="257" r:id="rId5"/>
    <p:sldId id="280" r:id="rId6"/>
    <p:sldId id="261" r:id="rId7"/>
    <p:sldId id="262" r:id="rId8"/>
    <p:sldId id="264" r:id="rId9"/>
    <p:sldId id="281" r:id="rId10"/>
    <p:sldId id="265" r:id="rId11"/>
    <p:sldId id="266" r:id="rId12"/>
    <p:sldId id="268" r:id="rId13"/>
    <p:sldId id="269" r:id="rId14"/>
    <p:sldId id="272" r:id="rId15"/>
    <p:sldId id="273" r:id="rId16"/>
    <p:sldId id="274" r:id="rId17"/>
    <p:sldId id="276" r:id="rId18"/>
    <p:sldId id="277" r:id="rId19"/>
    <p:sldId id="278" r:id="rId20"/>
    <p:sldId id="282" r:id="rId21"/>
    <p:sldId id="271" r:id="rId22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04F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640" autoAdjust="0"/>
  </p:normalViewPr>
  <p:slideViewPr>
    <p:cSldViewPr>
      <p:cViewPr varScale="1">
        <p:scale>
          <a:sx n="41" d="100"/>
          <a:sy n="41" d="100"/>
        </p:scale>
        <p:origin x="-7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C97346-EC26-49CD-BEB7-AA6A960487EE}" type="datetimeFigureOut">
              <a:rPr lang="bg-BG"/>
              <a:pPr>
                <a:defRPr/>
              </a:pPr>
              <a:t>23.11.2015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noProof="0" smtClean="0"/>
              <a:t>Щракн., за да ред. стил на загл. в обр.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B11ADE-6FD1-49CC-8A36-FD6B32D9639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9"/>
          <p:cNvSpPr>
            <a:spLocks/>
          </p:cNvSpPr>
          <p:nvPr/>
        </p:nvSpPr>
        <p:spPr bwMode="auto">
          <a:xfrm>
            <a:off x="0" y="0"/>
            <a:ext cx="4114800" cy="68580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4320"/>
              </a:cxn>
              <a:cxn ang="0">
                <a:pos x="2592" y="4320"/>
              </a:cxn>
              <a:cxn ang="0">
                <a:pos x="1552" y="3891"/>
              </a:cxn>
              <a:cxn ang="0">
                <a:pos x="935" y="3362"/>
              </a:cxn>
              <a:cxn ang="0">
                <a:pos x="570" y="2809"/>
              </a:cxn>
              <a:cxn ang="0">
                <a:pos x="306" y="2233"/>
              </a:cxn>
              <a:cxn ang="0">
                <a:pos x="192" y="1728"/>
              </a:cxn>
              <a:cxn ang="0">
                <a:pos x="170" y="1176"/>
              </a:cxn>
              <a:cxn ang="0">
                <a:pos x="200" y="782"/>
              </a:cxn>
              <a:cxn ang="0">
                <a:pos x="376" y="312"/>
              </a:cxn>
              <a:cxn ang="0">
                <a:pos x="624" y="0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bg-BG"/>
          </a:p>
        </p:txBody>
      </p:sp>
      <p:pic>
        <p:nvPicPr>
          <p:cNvPr id="7" name="Picture 11" descr="s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bg-BG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/>
              <a:t>Емилия Петкова СОУ"Хр.Ботев"Айтос”</a:t>
            </a: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7CEAB-D49A-445E-9087-51CD6DAC2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C8EC7-1AD8-4706-9431-D1E008439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3397-3203-4350-9711-8A17A1A3F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CA03-50CF-45A6-B953-BEEF29EB0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6C65-DC0D-4A44-90DC-4D75FC07D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2C87B-456B-4572-B3D2-ADB45479D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0F671-7D23-4E84-B76C-4F6F38F06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A0B8E-D035-4C08-9326-795918A5D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E198E-12DB-4383-BF95-EE5F67DD6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EAE2-37F1-4547-837C-4FDE6601A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B599-7C7C-4E69-8D5F-A114B7A4C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pic>
        <p:nvPicPr>
          <p:cNvPr id="2052" name="Picture 10" descr="glab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0DD8DB-4058-47F9-800B-77BB2C10A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 sz="quarter"/>
          </p:nvPr>
        </p:nvSpPr>
        <p:spPr>
          <a:xfrm>
            <a:off x="392113" y="1071563"/>
            <a:ext cx="8359775" cy="21288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bg-BG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9" name="Подзаглавие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4000504"/>
            <a:ext cx="8286776" cy="1942073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-465"/>
              </a:avLst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>
              <a:defRPr/>
            </a:pPr>
            <a:r>
              <a:rPr lang="bg-BG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Родопа – планината на Орфей</a:t>
            </a:r>
          </a:p>
        </p:txBody>
      </p:sp>
      <p:sp>
        <p:nvSpPr>
          <p:cNvPr id="4101" name="Правоъгълник 8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>
            <a:spLocks noChangeArrowheads="1"/>
          </p:cNvSpPr>
          <p:nvPr/>
        </p:nvSpPr>
        <p:spPr bwMode="auto">
          <a:xfrm>
            <a:off x="1857375" y="64293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е) растителност</a:t>
            </a:r>
            <a:r>
              <a:rPr lang="bg-BG" sz="2000" i="1" dirty="0">
                <a:solidFill>
                  <a:schemeClr val="tx2"/>
                </a:solidFill>
              </a:rPr>
              <a:t>;</a:t>
            </a:r>
            <a:endParaRPr lang="bg-BG" sz="2000" dirty="0">
              <a:solidFill>
                <a:schemeClr val="tx2"/>
              </a:solidFill>
            </a:endParaRPr>
          </a:p>
        </p:txBody>
      </p:sp>
      <p:sp>
        <p:nvSpPr>
          <p:cNvPr id="8" name="Текстово поле 7"/>
          <p:cNvSpPr txBox="1">
            <a:spLocks noChangeArrowheads="1"/>
          </p:cNvSpPr>
          <p:nvPr/>
        </p:nvSpPr>
        <p:spPr bwMode="auto">
          <a:xfrm>
            <a:off x="428625" y="5643563"/>
            <a:ext cx="4062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в подножието на планината -</a:t>
            </a:r>
          </a:p>
        </p:txBody>
      </p:sp>
      <p:sp>
        <p:nvSpPr>
          <p:cNvPr id="11" name="Правоъгълник 10"/>
          <p:cNvSpPr/>
          <p:nvPr/>
        </p:nvSpPr>
        <p:spPr>
          <a:xfrm>
            <a:off x="5000625" y="5857875"/>
            <a:ext cx="2143125" cy="4286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g-BG" sz="2000" i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357313" y="414337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g-BG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иглолистни гори  и поляни</a:t>
            </a:r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5929313" y="4214813"/>
            <a:ext cx="237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g-BG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широколистни гори</a:t>
            </a:r>
          </a:p>
        </p:txBody>
      </p:sp>
      <p:sp>
        <p:nvSpPr>
          <p:cNvPr id="14" name="Бутон: напред или следващ 13">
            <a:hlinkClick r:id="" action="ppaction://hlinkshowjump?jump=nextslide" highlightClick="1"/>
          </p:cNvPr>
          <p:cNvSpPr/>
          <p:nvPr/>
        </p:nvSpPr>
        <p:spPr>
          <a:xfrm>
            <a:off x="8001000" y="6143625"/>
            <a:ext cx="642938" cy="428625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5" name="Текстово поле 14"/>
          <p:cNvSpPr txBox="1">
            <a:spLocks noChangeArrowheads="1"/>
          </p:cNvSpPr>
          <p:nvPr/>
        </p:nvSpPr>
        <p:spPr bwMode="auto">
          <a:xfrm>
            <a:off x="1143000" y="3786188"/>
            <a:ext cx="285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bg-BG" i="1" dirty="0">
                <a:solidFill>
                  <a:schemeClr val="tx1">
                    <a:lumMod val="75000"/>
                  </a:schemeClr>
                </a:solidFill>
              </a:rPr>
              <a:t> в Западните Родопи -</a:t>
            </a:r>
          </a:p>
        </p:txBody>
      </p:sp>
      <p:sp>
        <p:nvSpPr>
          <p:cNvPr id="16" name="Текстово поле 15"/>
          <p:cNvSpPr txBox="1">
            <a:spLocks noChangeArrowheads="1"/>
          </p:cNvSpPr>
          <p:nvPr/>
        </p:nvSpPr>
        <p:spPr bwMode="auto">
          <a:xfrm>
            <a:off x="5500688" y="3786188"/>
            <a:ext cx="3154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в Източните Родопи-</a:t>
            </a:r>
            <a:r>
              <a:rPr lang="bg-BG" sz="2000" i="1" dirty="0">
                <a:solidFill>
                  <a:schemeClr val="tx2"/>
                </a:solidFill>
              </a:rPr>
              <a:t>-</a:t>
            </a:r>
          </a:p>
        </p:txBody>
      </p:sp>
      <p:grpSp>
        <p:nvGrpSpPr>
          <p:cNvPr id="13322" name="Групиране 27"/>
          <p:cNvGrpSpPr>
            <a:grpSpLocks/>
          </p:cNvGrpSpPr>
          <p:nvPr/>
        </p:nvGrpSpPr>
        <p:grpSpPr bwMode="auto">
          <a:xfrm>
            <a:off x="357188" y="6072188"/>
            <a:ext cx="2949575" cy="369887"/>
            <a:chOff x="357158" y="6429396"/>
            <a:chExt cx="2948936" cy="369332"/>
          </a:xfrm>
        </p:grpSpPr>
        <p:sp>
          <p:nvSpPr>
            <p:cNvPr id="13326" name="Текстово поле 23"/>
            <p:cNvSpPr txBox="1">
              <a:spLocks noChangeArrowheads="1"/>
            </p:cNvSpPr>
            <p:nvPr/>
          </p:nvSpPr>
          <p:spPr bwMode="auto">
            <a:xfrm>
              <a:off x="357158" y="6429396"/>
              <a:ext cx="2360101" cy="339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bg-BG" sz="1600" dirty="0">
                  <a:solidFill>
                    <a:schemeClr val="tx1">
                      <a:lumMod val="75000"/>
                    </a:schemeClr>
                  </a:solidFill>
                </a:rPr>
                <a:t>/кликни върху символа</a:t>
              </a:r>
            </a:p>
          </p:txBody>
        </p:sp>
        <p:sp>
          <p:nvSpPr>
            <p:cNvPr id="13327" name="Текстово поле 26"/>
            <p:cNvSpPr txBox="1">
              <a:spLocks noChangeArrowheads="1"/>
            </p:cNvSpPr>
            <p:nvPr/>
          </p:nvSpPr>
          <p:spPr bwMode="auto">
            <a:xfrm>
              <a:off x="2642663" y="6429396"/>
              <a:ext cx="6634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v"/>
                <a:defRPr/>
              </a:pPr>
              <a:r>
                <a:rPr lang="bg-BG" dirty="0">
                  <a:solidFill>
                    <a:schemeClr val="tx1">
                      <a:lumMod val="75000"/>
                    </a:schemeClr>
                  </a:solidFill>
                </a:rPr>
                <a:t>/</a:t>
              </a:r>
            </a:p>
          </p:txBody>
        </p:sp>
      </p:grpSp>
      <p:sp>
        <p:nvSpPr>
          <p:cNvPr id="21" name="Текстово поле 20"/>
          <p:cNvSpPr txBox="1">
            <a:spLocks noChangeArrowheads="1"/>
          </p:cNvSpPr>
          <p:nvPr/>
        </p:nvSpPr>
        <p:spPr bwMode="auto">
          <a:xfrm>
            <a:off x="4286250" y="5643563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тютюн и картофи</a:t>
            </a:r>
          </a:p>
        </p:txBody>
      </p:sp>
      <p:sp>
        <p:nvSpPr>
          <p:cNvPr id="13324" name="Правоъгълник 16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17" name="Картина 16" descr="P90702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85875"/>
            <a:ext cx="3143250" cy="235743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8" name="Картина 17" descr="photo_2561_pic_16725_b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285875"/>
            <a:ext cx="1905000" cy="24003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3" name="Групиране 21"/>
          <p:cNvGrpSpPr>
            <a:grpSpLocks/>
          </p:cNvGrpSpPr>
          <p:nvPr/>
        </p:nvGrpSpPr>
        <p:grpSpPr bwMode="auto">
          <a:xfrm>
            <a:off x="5643563" y="4572000"/>
            <a:ext cx="2928937" cy="1214438"/>
            <a:chOff x="5643570" y="4572008"/>
            <a:chExt cx="2928958" cy="1214446"/>
          </a:xfrm>
        </p:grpSpPr>
        <p:pic>
          <p:nvPicPr>
            <p:cNvPr id="13328" name="Картина 18" descr="tobacco_plant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58082" y="4572008"/>
              <a:ext cx="1214446" cy="1214446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pic>
          <p:nvPicPr>
            <p:cNvPr id="13329" name="Картина 19" descr="potatoes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3570" y="4643446"/>
              <a:ext cx="1641402" cy="1095489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>
            <a:spLocks noChangeArrowheads="1"/>
          </p:cNvSpPr>
          <p:nvPr/>
        </p:nvSpPr>
        <p:spPr bwMode="auto">
          <a:xfrm>
            <a:off x="1285875" y="571500"/>
            <a:ext cx="2744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ж) животински свят;</a:t>
            </a:r>
            <a:endParaRPr lang="bg-BG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2786063" y="5643563"/>
            <a:ext cx="2143125" cy="4286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g-BG" sz="2000" i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Бутон: напред или следващ 13">
            <a:hlinkClick r:id="" action="ppaction://hlinkshowjump?jump=nextslide" highlightClick="1"/>
          </p:cNvPr>
          <p:cNvSpPr/>
          <p:nvPr/>
        </p:nvSpPr>
        <p:spPr>
          <a:xfrm>
            <a:off x="8001000" y="6143625"/>
            <a:ext cx="642938" cy="428625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5" name="Текстово поле 14"/>
          <p:cNvSpPr txBox="1">
            <a:spLocks noChangeArrowheads="1"/>
          </p:cNvSpPr>
          <p:nvPr/>
        </p:nvSpPr>
        <p:spPr bwMode="auto">
          <a:xfrm>
            <a:off x="857250" y="2286000"/>
            <a:ext cx="168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в горите -</a:t>
            </a:r>
          </a:p>
        </p:txBody>
      </p:sp>
      <p:sp>
        <p:nvSpPr>
          <p:cNvPr id="16" name="Текстово поле 15"/>
          <p:cNvSpPr txBox="1">
            <a:spLocks noChangeArrowheads="1"/>
          </p:cNvSpPr>
          <p:nvPr/>
        </p:nvSpPr>
        <p:spPr bwMode="auto">
          <a:xfrm>
            <a:off x="500063" y="1143000"/>
            <a:ext cx="1811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в езерата </a:t>
            </a:r>
            <a:r>
              <a:rPr lang="bg-BG" sz="2000" i="1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17" name="Текстово поле 16"/>
          <p:cNvSpPr txBox="1">
            <a:spLocks noChangeArrowheads="1"/>
          </p:cNvSpPr>
          <p:nvPr/>
        </p:nvSpPr>
        <p:spPr bwMode="auto">
          <a:xfrm>
            <a:off x="2357438" y="1143000"/>
            <a:ext cx="1398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пъстърва</a:t>
            </a:r>
          </a:p>
        </p:txBody>
      </p:sp>
      <p:pic>
        <p:nvPicPr>
          <p:cNvPr id="18" name="Картина 17" descr="0616_trout.jpg"/>
          <p:cNvPicPr>
            <a:picLocks noChangeAspect="1"/>
          </p:cNvPicPr>
          <p:nvPr/>
        </p:nvPicPr>
        <p:blipFill>
          <a:blip r:embed="rId2"/>
          <a:srcRect l="10616" r="10823"/>
          <a:stretch>
            <a:fillRect/>
          </a:stretch>
        </p:blipFill>
        <p:spPr bwMode="auto">
          <a:xfrm>
            <a:off x="4786313" y="285750"/>
            <a:ext cx="2643187" cy="19526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9" name="Картина 18" descr="f57983b0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0"/>
            <a:ext cx="2714625" cy="181133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1" name="Картина 20" descr="44bf94f0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857500"/>
            <a:ext cx="2857500" cy="192881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2" name="Картина 21" descr="baba meca.jpg"/>
          <p:cNvPicPr>
            <a:picLocks noChangeAspect="1"/>
          </p:cNvPicPr>
          <p:nvPr/>
        </p:nvPicPr>
        <p:blipFill>
          <a:blip r:embed="rId5"/>
          <a:srcRect l="4651" r="20930" b="18909"/>
          <a:stretch>
            <a:fillRect/>
          </a:stretch>
        </p:blipFill>
        <p:spPr bwMode="auto">
          <a:xfrm>
            <a:off x="3286125" y="3071813"/>
            <a:ext cx="2286000" cy="1535112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3" name="Текстово поле 22"/>
          <p:cNvSpPr txBox="1">
            <a:spLocks noChangeArrowheads="1"/>
          </p:cNvSpPr>
          <p:nvPr/>
        </p:nvSpPr>
        <p:spPr bwMode="auto">
          <a:xfrm>
            <a:off x="2571750" y="2286000"/>
            <a:ext cx="4824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сърни и елени, диви свине, мечки и др.</a:t>
            </a:r>
          </a:p>
        </p:txBody>
      </p:sp>
      <p:sp>
        <p:nvSpPr>
          <p:cNvPr id="14349" name="Текстово поле 25"/>
          <p:cNvSpPr txBox="1">
            <a:spLocks noChangeArrowheads="1"/>
          </p:cNvSpPr>
          <p:nvPr/>
        </p:nvSpPr>
        <p:spPr bwMode="auto">
          <a:xfrm>
            <a:off x="2000250" y="628650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endParaRPr lang="bg-BG"/>
          </a:p>
        </p:txBody>
      </p:sp>
      <p:grpSp>
        <p:nvGrpSpPr>
          <p:cNvPr id="14350" name="Групиране 27"/>
          <p:cNvGrpSpPr>
            <a:grpSpLocks/>
          </p:cNvGrpSpPr>
          <p:nvPr/>
        </p:nvGrpSpPr>
        <p:grpSpPr bwMode="auto">
          <a:xfrm>
            <a:off x="214313" y="6488113"/>
            <a:ext cx="2949575" cy="369887"/>
            <a:chOff x="357158" y="6429396"/>
            <a:chExt cx="2948936" cy="369332"/>
          </a:xfrm>
        </p:grpSpPr>
        <p:sp>
          <p:nvSpPr>
            <p:cNvPr id="14353" name="Текстово поле 23"/>
            <p:cNvSpPr txBox="1">
              <a:spLocks noChangeArrowheads="1"/>
            </p:cNvSpPr>
            <p:nvPr/>
          </p:nvSpPr>
          <p:spPr bwMode="auto">
            <a:xfrm>
              <a:off x="357158" y="6429396"/>
              <a:ext cx="2360101" cy="339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bg-BG" sz="1600" dirty="0">
                  <a:solidFill>
                    <a:schemeClr val="tx1">
                      <a:lumMod val="75000"/>
                    </a:schemeClr>
                  </a:solidFill>
                </a:rPr>
                <a:t>/кликни върху символа</a:t>
              </a:r>
            </a:p>
          </p:txBody>
        </p:sp>
        <p:sp>
          <p:nvSpPr>
            <p:cNvPr id="14354" name="Текстово поле 26"/>
            <p:cNvSpPr txBox="1">
              <a:spLocks noChangeArrowheads="1"/>
            </p:cNvSpPr>
            <p:nvPr/>
          </p:nvSpPr>
          <p:spPr bwMode="auto">
            <a:xfrm>
              <a:off x="2642663" y="6429396"/>
              <a:ext cx="6634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v"/>
                <a:defRPr/>
              </a:pPr>
              <a:r>
                <a:rPr lang="bg-BG" dirty="0">
                  <a:solidFill>
                    <a:schemeClr val="tx1">
                      <a:lumMod val="75000"/>
                    </a:schemeClr>
                  </a:solidFill>
                </a:rPr>
                <a:t>/</a:t>
              </a:r>
            </a:p>
          </p:txBody>
        </p:sp>
      </p:grpSp>
      <p:sp>
        <p:nvSpPr>
          <p:cNvPr id="14351" name="Правоъгълник 23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sp>
        <p:nvSpPr>
          <p:cNvPr id="25" name="Текстово поле 24"/>
          <p:cNvSpPr txBox="1"/>
          <p:nvPr/>
        </p:nvSpPr>
        <p:spPr>
          <a:xfrm>
            <a:off x="571500" y="5214938"/>
            <a:ext cx="24463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редки растения-</a:t>
            </a:r>
          </a:p>
        </p:txBody>
      </p:sp>
      <p:grpSp>
        <p:nvGrpSpPr>
          <p:cNvPr id="3" name="Групиране 27"/>
          <p:cNvGrpSpPr>
            <a:grpSpLocks/>
          </p:cNvGrpSpPr>
          <p:nvPr/>
        </p:nvGrpSpPr>
        <p:grpSpPr bwMode="auto">
          <a:xfrm>
            <a:off x="4286250" y="5072063"/>
            <a:ext cx="3113088" cy="1231900"/>
            <a:chOff x="4286248" y="5072074"/>
            <a:chExt cx="3112656" cy="1232306"/>
          </a:xfrm>
        </p:grpSpPr>
        <p:pic>
          <p:nvPicPr>
            <p:cNvPr id="14355" name="Картина 25" descr="256462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72198" y="5214950"/>
              <a:ext cx="1326706" cy="100013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pic>
          <p:nvPicPr>
            <p:cNvPr id="14356" name="Картина 26" descr="Picture 004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86248" y="5072074"/>
              <a:ext cx="1643074" cy="1232306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</p:grpSp>
      <p:sp>
        <p:nvSpPr>
          <p:cNvPr id="29" name="Текстово поле 28"/>
          <p:cNvSpPr txBox="1"/>
          <p:nvPr/>
        </p:nvSpPr>
        <p:spPr>
          <a:xfrm>
            <a:off x="285750" y="5643563"/>
            <a:ext cx="31607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родопско лале, </a:t>
            </a:r>
            <a:r>
              <a:rPr lang="bg-BG" sz="2000" i="1" dirty="0" err="1">
                <a:solidFill>
                  <a:schemeClr val="tx1">
                    <a:lumMod val="75000"/>
                  </a:schemeClr>
                </a:solidFill>
              </a:rPr>
              <a:t>силивряк</a:t>
            </a:r>
            <a:endParaRPr lang="bg-BG" sz="20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лавие 1"/>
          <p:cNvSpPr>
            <a:spLocks noGrp="1"/>
          </p:cNvSpPr>
          <p:nvPr>
            <p:ph type="title"/>
          </p:nvPr>
        </p:nvSpPr>
        <p:spPr>
          <a:xfrm>
            <a:off x="1071563" y="0"/>
            <a:ext cx="6929437" cy="1143000"/>
          </a:xfrm>
        </p:spPr>
        <p:txBody>
          <a:bodyPr/>
          <a:lstStyle/>
          <a:p>
            <a:pPr eaLnBrk="1" hangingPunct="1"/>
            <a:r>
              <a:rPr lang="bg-BG" sz="3600" i="1" smtClean="0"/>
              <a:t>3.Трудова дейност на хората</a:t>
            </a:r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3786188" y="3857625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bg-BG" sz="2400" i="1"/>
              <a:t>б) рудодобив;</a:t>
            </a:r>
          </a:p>
        </p:txBody>
      </p:sp>
      <p:sp>
        <p:nvSpPr>
          <p:cNvPr id="11" name="Правоъгълник 10"/>
          <p:cNvSpPr>
            <a:spLocks noChangeArrowheads="1"/>
          </p:cNvSpPr>
          <p:nvPr/>
        </p:nvSpPr>
        <p:spPr bwMode="auto">
          <a:xfrm>
            <a:off x="3286125" y="1143000"/>
            <a:ext cx="316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bg-BG" sz="2400" i="1"/>
              <a:t>а) животновъдство;</a:t>
            </a:r>
          </a:p>
        </p:txBody>
      </p:sp>
      <p:pic>
        <p:nvPicPr>
          <p:cNvPr id="12" name="Картина 11" descr="protest-1301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3030538" cy="207168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5366" name="Правоъгълник 12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13" name="Картина 12" descr="ov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071688"/>
            <a:ext cx="2762250" cy="151923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4" name="Картина 13" descr="kozi_1840-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643063"/>
            <a:ext cx="2571750" cy="207168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Групиране 19"/>
          <p:cNvGrpSpPr>
            <a:grpSpLocks/>
          </p:cNvGrpSpPr>
          <p:nvPr/>
        </p:nvGrpSpPr>
        <p:grpSpPr bwMode="auto">
          <a:xfrm>
            <a:off x="357188" y="4357688"/>
            <a:ext cx="2838450" cy="2257425"/>
            <a:chOff x="357158" y="4357694"/>
            <a:chExt cx="2838450" cy="2257498"/>
          </a:xfrm>
        </p:grpSpPr>
        <p:pic>
          <p:nvPicPr>
            <p:cNvPr id="15377" name="Картина 14" descr="photo_big_282286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4357694"/>
              <a:ext cx="2838450" cy="189547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5378" name="Текстово поле 18"/>
            <p:cNvSpPr txBox="1">
              <a:spLocks noChangeArrowheads="1"/>
            </p:cNvSpPr>
            <p:nvPr/>
          </p:nvSpPr>
          <p:spPr bwMode="auto">
            <a:xfrm>
              <a:off x="1285852" y="6215082"/>
              <a:ext cx="968214" cy="400110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bg-BG" sz="2000" i="1"/>
                <a:t>Мадан</a:t>
              </a:r>
            </a:p>
          </p:txBody>
        </p:sp>
      </p:grpSp>
      <p:grpSp>
        <p:nvGrpSpPr>
          <p:cNvPr id="3" name="Групиране 21"/>
          <p:cNvGrpSpPr>
            <a:grpSpLocks/>
          </p:cNvGrpSpPr>
          <p:nvPr/>
        </p:nvGrpSpPr>
        <p:grpSpPr bwMode="auto">
          <a:xfrm>
            <a:off x="3571875" y="4714875"/>
            <a:ext cx="2438400" cy="1971675"/>
            <a:chOff x="3571868" y="4714884"/>
            <a:chExt cx="2438400" cy="1971746"/>
          </a:xfrm>
        </p:grpSpPr>
        <p:pic>
          <p:nvPicPr>
            <p:cNvPr id="15375" name="Картина 15" descr="256x170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1868" y="4714884"/>
              <a:ext cx="2438400" cy="1619250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5376" name="Текстово поле 20"/>
            <p:cNvSpPr txBox="1">
              <a:spLocks noChangeArrowheads="1"/>
            </p:cNvSpPr>
            <p:nvPr/>
          </p:nvSpPr>
          <p:spPr bwMode="auto">
            <a:xfrm>
              <a:off x="4143372" y="6286520"/>
              <a:ext cx="1197123" cy="400110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bg-BG" sz="2000" i="1"/>
                <a:t>Рудозем</a:t>
              </a:r>
            </a:p>
          </p:txBody>
        </p:sp>
      </p:grpSp>
      <p:grpSp>
        <p:nvGrpSpPr>
          <p:cNvPr id="4" name="Групиране 23"/>
          <p:cNvGrpSpPr>
            <a:grpSpLocks/>
          </p:cNvGrpSpPr>
          <p:nvPr/>
        </p:nvGrpSpPr>
        <p:grpSpPr bwMode="auto">
          <a:xfrm>
            <a:off x="6215063" y="4500563"/>
            <a:ext cx="2674937" cy="2357437"/>
            <a:chOff x="6215074" y="4500570"/>
            <a:chExt cx="2674938" cy="2357430"/>
          </a:xfrm>
        </p:grpSpPr>
        <p:pic>
          <p:nvPicPr>
            <p:cNvPr id="15373" name="Картина 17" descr="pametnik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15074" y="4500570"/>
              <a:ext cx="2674938" cy="2009466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5374" name="Текстово поле 22"/>
            <p:cNvSpPr txBox="1">
              <a:spLocks noChangeArrowheads="1"/>
            </p:cNvSpPr>
            <p:nvPr/>
          </p:nvSpPr>
          <p:spPr bwMode="auto">
            <a:xfrm>
              <a:off x="7286644" y="6457890"/>
              <a:ext cx="784189" cy="400110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g-BG" sz="2000" i="1"/>
                <a:t>Лъки</a:t>
              </a:r>
            </a:p>
          </p:txBody>
        </p:sp>
      </p:grpSp>
      <p:pic>
        <p:nvPicPr>
          <p:cNvPr id="15372" name="Картина 24" descr="rudozem_logo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38" y="496888"/>
            <a:ext cx="1643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лавие 1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1143000"/>
          </a:xfrm>
        </p:spPr>
        <p:txBody>
          <a:bodyPr/>
          <a:lstStyle/>
          <a:p>
            <a:pPr eaLnBrk="1" hangingPunct="1"/>
            <a:r>
              <a:rPr lang="bg-BG" sz="4000" i="1" smtClean="0"/>
              <a:t>3.Трудова дейност на хората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500063" y="1285875"/>
            <a:ext cx="184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Текстово поле 12"/>
          <p:cNvSpPr txBox="1">
            <a:spLocks noChangeArrowheads="1"/>
          </p:cNvSpPr>
          <p:nvPr/>
        </p:nvSpPr>
        <p:spPr bwMode="auto">
          <a:xfrm>
            <a:off x="357188" y="1071563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g-BG" sz="2000" i="1"/>
              <a:t>по течението на реките има:</a:t>
            </a:r>
          </a:p>
        </p:txBody>
      </p:sp>
      <p:sp>
        <p:nvSpPr>
          <p:cNvPr id="16389" name="Текстово поле 13"/>
          <p:cNvSpPr txBox="1">
            <a:spLocks noChangeArrowheads="1"/>
          </p:cNvSpPr>
          <p:nvPr/>
        </p:nvSpPr>
        <p:spPr bwMode="auto">
          <a:xfrm>
            <a:off x="5643563" y="1500188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 sz="2000" i="1">
              <a:solidFill>
                <a:schemeClr val="tx2"/>
              </a:solidFill>
            </a:endParaRPr>
          </a:p>
        </p:txBody>
      </p:sp>
      <p:sp>
        <p:nvSpPr>
          <p:cNvPr id="15" name="Текстово поле 14"/>
          <p:cNvSpPr txBox="1">
            <a:spLocks noChangeArrowheads="1"/>
          </p:cNvSpPr>
          <p:nvPr/>
        </p:nvSpPr>
        <p:spPr bwMode="auto">
          <a:xfrm>
            <a:off x="642938" y="142875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2000" i="1"/>
              <a:t>- водни електроцентрали;</a:t>
            </a:r>
          </a:p>
        </p:txBody>
      </p:sp>
      <p:sp>
        <p:nvSpPr>
          <p:cNvPr id="16" name="Текстово поле 15"/>
          <p:cNvSpPr txBox="1">
            <a:spLocks noChangeArrowheads="1"/>
          </p:cNvSpPr>
          <p:nvPr/>
        </p:nvSpPr>
        <p:spPr bwMode="auto">
          <a:xfrm>
            <a:off x="5857875" y="1285875"/>
            <a:ext cx="2776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2000" i="1"/>
              <a:t>- развъдници за риба;</a:t>
            </a:r>
          </a:p>
        </p:txBody>
      </p:sp>
      <p:sp>
        <p:nvSpPr>
          <p:cNvPr id="17" name="Текстово поле 16"/>
          <p:cNvSpPr txBox="1">
            <a:spLocks noChangeArrowheads="1"/>
          </p:cNvSpPr>
          <p:nvPr/>
        </p:nvSpPr>
        <p:spPr bwMode="auto">
          <a:xfrm>
            <a:off x="357188" y="4071938"/>
            <a:ext cx="410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g-BG" sz="2000" i="1"/>
              <a:t>туристическа дейност-</a:t>
            </a:r>
          </a:p>
        </p:txBody>
      </p:sp>
      <p:sp>
        <p:nvSpPr>
          <p:cNvPr id="19" name="Текстово поле 18"/>
          <p:cNvSpPr txBox="1">
            <a:spLocks noChangeArrowheads="1"/>
          </p:cNvSpPr>
          <p:nvPr/>
        </p:nvSpPr>
        <p:spPr bwMode="auto">
          <a:xfrm>
            <a:off x="3571875" y="4071938"/>
            <a:ext cx="423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000" i="1"/>
              <a:t> “Пампорово”, Велинград, Девин</a:t>
            </a:r>
            <a:r>
              <a:rPr lang="bg-BG" sz="2000" i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" name="Бутон: напред или следващ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grpSp>
        <p:nvGrpSpPr>
          <p:cNvPr id="16395" name="Групиране 27"/>
          <p:cNvGrpSpPr>
            <a:grpSpLocks/>
          </p:cNvGrpSpPr>
          <p:nvPr/>
        </p:nvGrpSpPr>
        <p:grpSpPr bwMode="auto">
          <a:xfrm>
            <a:off x="0" y="6488113"/>
            <a:ext cx="2949575" cy="369887"/>
            <a:chOff x="357158" y="6429396"/>
            <a:chExt cx="2948936" cy="369332"/>
          </a:xfrm>
        </p:grpSpPr>
        <p:sp>
          <p:nvSpPr>
            <p:cNvPr id="16406" name="Текстово поле 23"/>
            <p:cNvSpPr txBox="1">
              <a:spLocks noChangeArrowheads="1"/>
            </p:cNvSpPr>
            <p:nvPr/>
          </p:nvSpPr>
          <p:spPr bwMode="auto">
            <a:xfrm>
              <a:off x="357158" y="6429398"/>
              <a:ext cx="23607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g-BG" sz="1600"/>
                <a:t>/кликни върху символа</a:t>
              </a:r>
            </a:p>
          </p:txBody>
        </p:sp>
        <p:sp>
          <p:nvSpPr>
            <p:cNvPr id="16407" name="Текстово поле 26"/>
            <p:cNvSpPr txBox="1">
              <a:spLocks noChangeArrowheads="1"/>
            </p:cNvSpPr>
            <p:nvPr/>
          </p:nvSpPr>
          <p:spPr bwMode="auto">
            <a:xfrm>
              <a:off x="2643174" y="6429396"/>
              <a:ext cx="6629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bg-BG"/>
                <a:t>/</a:t>
              </a:r>
            </a:p>
          </p:txBody>
        </p:sp>
      </p:grpSp>
      <p:sp>
        <p:nvSpPr>
          <p:cNvPr id="16396" name="Правоъгълник 26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grpSp>
        <p:nvGrpSpPr>
          <p:cNvPr id="3" name="Групиране 28"/>
          <p:cNvGrpSpPr>
            <a:grpSpLocks/>
          </p:cNvGrpSpPr>
          <p:nvPr/>
        </p:nvGrpSpPr>
        <p:grpSpPr bwMode="auto">
          <a:xfrm>
            <a:off x="500063" y="1857375"/>
            <a:ext cx="3786187" cy="2017713"/>
            <a:chOff x="441129" y="2111256"/>
            <a:chExt cx="4450463" cy="2316804"/>
          </a:xfrm>
        </p:grpSpPr>
        <p:pic>
          <p:nvPicPr>
            <p:cNvPr id="16404" name="Картина 26" descr="519x300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129" y="2111256"/>
              <a:ext cx="2471369" cy="164116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pic>
          <p:nvPicPr>
            <p:cNvPr id="16405" name="Картина 27" descr="KRI4IM_STENA_SN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0404" y="2685661"/>
              <a:ext cx="2351188" cy="1742399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</p:grpSp>
      <p:grpSp>
        <p:nvGrpSpPr>
          <p:cNvPr id="4" name="Групиране 31"/>
          <p:cNvGrpSpPr>
            <a:grpSpLocks/>
          </p:cNvGrpSpPr>
          <p:nvPr/>
        </p:nvGrpSpPr>
        <p:grpSpPr bwMode="auto">
          <a:xfrm>
            <a:off x="4714875" y="1714500"/>
            <a:ext cx="4191000" cy="2000250"/>
            <a:chOff x="4714876" y="2143116"/>
            <a:chExt cx="4191030" cy="2000264"/>
          </a:xfrm>
        </p:grpSpPr>
        <p:pic>
          <p:nvPicPr>
            <p:cNvPr id="16402" name="Картина 29" descr="10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4876" y="2143116"/>
              <a:ext cx="2095515" cy="1571636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pic>
          <p:nvPicPr>
            <p:cNvPr id="16403" name="Картина 30" descr="Коце 013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15140" y="2500306"/>
              <a:ext cx="2190766" cy="1643074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</p:grpSp>
      <p:pic>
        <p:nvPicPr>
          <p:cNvPr id="33" name="Картина 32" descr="pamporov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4572000"/>
            <a:ext cx="2428875" cy="175101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4" name="Картина 33" descr="hotel_0127120620_Obsht_ready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4572000"/>
            <a:ext cx="2395537" cy="177958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5" name="Картина 34" descr="465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4572000"/>
            <a:ext cx="2381250" cy="178593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лавие 1"/>
          <p:cNvSpPr>
            <a:spLocks noGrp="1"/>
          </p:cNvSpPr>
          <p:nvPr>
            <p:ph type="title"/>
          </p:nvPr>
        </p:nvSpPr>
        <p:spPr>
          <a:xfrm>
            <a:off x="428625" y="0"/>
            <a:ext cx="83058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4. Селища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500063" y="1357313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i="1"/>
              <a:t>а) Смолян – разположен в западните Родопи; занаятчийски център,наблизо е курорта “Пампорово”;</a:t>
            </a:r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785813" y="6215063"/>
            <a:ext cx="290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i="1"/>
              <a:t>/Намерете го в атласа./</a:t>
            </a:r>
          </a:p>
        </p:txBody>
      </p:sp>
      <p:sp>
        <p:nvSpPr>
          <p:cNvPr id="17413" name="Правоъгълник 12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13" name="Картина 12" descr="smolia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500313"/>
            <a:ext cx="3263900" cy="2214562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4" name="Картина 13" descr="Smolyan_logo_is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285750"/>
            <a:ext cx="1143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Картина 15" descr="imag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EF"/>
              </a:clrFrom>
              <a:clrTo>
                <a:srgbClr val="F9F9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4857750"/>
            <a:ext cx="1671638" cy="171291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Групиране 17"/>
          <p:cNvGrpSpPr>
            <a:grpSpLocks/>
          </p:cNvGrpSpPr>
          <p:nvPr/>
        </p:nvGrpSpPr>
        <p:grpSpPr bwMode="auto">
          <a:xfrm>
            <a:off x="4643438" y="2500313"/>
            <a:ext cx="3217862" cy="2655887"/>
            <a:chOff x="4643438" y="2500306"/>
            <a:chExt cx="3218372" cy="2655348"/>
          </a:xfrm>
        </p:grpSpPr>
        <p:pic>
          <p:nvPicPr>
            <p:cNvPr id="17418" name="Картина 14" descr="DSC_150_2 (Large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3438" y="2500306"/>
              <a:ext cx="3218372" cy="2241366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7419" name="Текстово поле 16"/>
            <p:cNvSpPr txBox="1">
              <a:spLocks noChangeArrowheads="1"/>
            </p:cNvSpPr>
            <p:nvPr/>
          </p:nvSpPr>
          <p:spPr bwMode="auto">
            <a:xfrm>
              <a:off x="5643570" y="4786322"/>
              <a:ext cx="1798569" cy="36933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g-BG" i="1"/>
                <a:t>планетариума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лавие 1"/>
          <p:cNvSpPr>
            <a:spLocks noGrp="1"/>
          </p:cNvSpPr>
          <p:nvPr>
            <p:ph type="title"/>
          </p:nvPr>
        </p:nvSpPr>
        <p:spPr>
          <a:xfrm>
            <a:off x="357188" y="0"/>
            <a:ext cx="83058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4. Селища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357188" y="1428750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i="1"/>
              <a:t>б) Кърджали – разположен по бреговете на р. Арда; най- голямо селище и идустриален център в Източните Родопи ;</a:t>
            </a:r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auto">
          <a:xfrm>
            <a:off x="0" y="6488113"/>
            <a:ext cx="2903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i="1"/>
              <a:t>/Намерете го в атласа./</a:t>
            </a:r>
          </a:p>
        </p:txBody>
      </p:sp>
      <p:sp>
        <p:nvSpPr>
          <p:cNvPr id="18437" name="Правоъгълник 17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18438" name="Картина 17" descr="header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0"/>
            <a:ext cx="1428750" cy="15462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Групиране 22"/>
          <p:cNvGrpSpPr>
            <a:grpSpLocks/>
          </p:cNvGrpSpPr>
          <p:nvPr/>
        </p:nvGrpSpPr>
        <p:grpSpPr bwMode="auto">
          <a:xfrm>
            <a:off x="3000375" y="2500313"/>
            <a:ext cx="3143250" cy="2717800"/>
            <a:chOff x="3000364" y="2500306"/>
            <a:chExt cx="3143272" cy="2718033"/>
          </a:xfrm>
        </p:grpSpPr>
        <p:pic>
          <p:nvPicPr>
            <p:cNvPr id="18446" name="Картина 18" descr="144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0364" y="2500306"/>
              <a:ext cx="3143272" cy="2125918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8447" name="Текстово поле 21"/>
            <p:cNvSpPr txBox="1">
              <a:spLocks noChangeArrowheads="1"/>
            </p:cNvSpPr>
            <p:nvPr/>
          </p:nvSpPr>
          <p:spPr bwMode="auto">
            <a:xfrm>
              <a:off x="3786182" y="4572008"/>
              <a:ext cx="1724832" cy="646331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g-BG" i="1"/>
                <a:t>историческия</a:t>
              </a:r>
            </a:p>
            <a:p>
              <a:pPr algn="ctr"/>
              <a:r>
                <a:rPr lang="bg-BG" i="1"/>
                <a:t>музей</a:t>
              </a:r>
            </a:p>
          </p:txBody>
        </p:sp>
      </p:grpSp>
      <p:grpSp>
        <p:nvGrpSpPr>
          <p:cNvPr id="3" name="Групиране 25"/>
          <p:cNvGrpSpPr>
            <a:grpSpLocks/>
          </p:cNvGrpSpPr>
          <p:nvPr/>
        </p:nvGrpSpPr>
        <p:grpSpPr bwMode="auto">
          <a:xfrm>
            <a:off x="428625" y="3857625"/>
            <a:ext cx="2952750" cy="2513013"/>
            <a:chOff x="428596" y="3857628"/>
            <a:chExt cx="2952771" cy="2512472"/>
          </a:xfrm>
        </p:grpSpPr>
        <p:pic>
          <p:nvPicPr>
            <p:cNvPr id="18444" name="Картина 20" descr="normal_grada001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3857628"/>
              <a:ext cx="2952771" cy="2214578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8445" name="Текстово поле 24"/>
            <p:cNvSpPr txBox="1">
              <a:spLocks noChangeArrowheads="1"/>
            </p:cNvSpPr>
            <p:nvPr/>
          </p:nvSpPr>
          <p:spPr bwMode="auto">
            <a:xfrm>
              <a:off x="1285852" y="6000768"/>
              <a:ext cx="980846" cy="36933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g-BG" i="1"/>
                <a:t>р. Арда</a:t>
              </a:r>
            </a:p>
          </p:txBody>
        </p:sp>
      </p:grpSp>
      <p:grpSp>
        <p:nvGrpSpPr>
          <p:cNvPr id="5" name="Групиране 27"/>
          <p:cNvGrpSpPr>
            <a:grpSpLocks/>
          </p:cNvGrpSpPr>
          <p:nvPr/>
        </p:nvGrpSpPr>
        <p:grpSpPr bwMode="auto">
          <a:xfrm>
            <a:off x="5857875" y="3857625"/>
            <a:ext cx="2787650" cy="2584450"/>
            <a:chOff x="5857884" y="4071942"/>
            <a:chExt cx="2786941" cy="2369596"/>
          </a:xfrm>
        </p:grpSpPr>
        <p:pic>
          <p:nvPicPr>
            <p:cNvPr id="18442" name="Картина 19" descr="288c11afe4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57884" y="4071942"/>
              <a:ext cx="2786082" cy="208956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8443" name="Текстово поле 26"/>
            <p:cNvSpPr txBox="1">
              <a:spLocks noChangeArrowheads="1"/>
            </p:cNvSpPr>
            <p:nvPr/>
          </p:nvSpPr>
          <p:spPr bwMode="auto">
            <a:xfrm>
              <a:off x="6072198" y="6072206"/>
              <a:ext cx="2572627" cy="36933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g-BG" i="1"/>
                <a:t>олово-цинковия завод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428625" y="0"/>
            <a:ext cx="83058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4. Селища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500063" y="928688"/>
            <a:ext cx="8643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i="1"/>
              <a:t>в) Хасково – разположен в североизточните части на планината; производство на тютюневи изделия, машини, платове и др.;</a:t>
            </a:r>
          </a:p>
        </p:txBody>
      </p:sp>
      <p:sp>
        <p:nvSpPr>
          <p:cNvPr id="14" name="Правоъгълник 13"/>
          <p:cNvSpPr>
            <a:spLocks noChangeArrowheads="1"/>
          </p:cNvSpPr>
          <p:nvPr/>
        </p:nvSpPr>
        <p:spPr bwMode="auto">
          <a:xfrm>
            <a:off x="0" y="6143625"/>
            <a:ext cx="290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i="1"/>
              <a:t>/Намерете го в атласа./</a:t>
            </a:r>
          </a:p>
        </p:txBody>
      </p:sp>
      <p:sp>
        <p:nvSpPr>
          <p:cNvPr id="19461" name="Правоъгълник 14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19462" name="Картина 14" descr="haskovo_gerb_b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88" y="0"/>
            <a:ext cx="85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иране 18"/>
          <p:cNvGrpSpPr>
            <a:grpSpLocks/>
          </p:cNvGrpSpPr>
          <p:nvPr/>
        </p:nvGrpSpPr>
        <p:grpSpPr bwMode="auto">
          <a:xfrm>
            <a:off x="4857750" y="3500438"/>
            <a:ext cx="3705225" cy="2798762"/>
            <a:chOff x="4857752" y="3500438"/>
            <a:chExt cx="3705236" cy="2798224"/>
          </a:xfrm>
        </p:grpSpPr>
        <p:pic>
          <p:nvPicPr>
            <p:cNvPr id="19467" name="Картина 16" descr="teararfasada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7752" y="3500438"/>
              <a:ext cx="3705236" cy="2398479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9468" name="Текстово поле 17"/>
            <p:cNvSpPr txBox="1">
              <a:spLocks noChangeArrowheads="1"/>
            </p:cNvSpPr>
            <p:nvPr/>
          </p:nvSpPr>
          <p:spPr bwMode="auto">
            <a:xfrm>
              <a:off x="5572132" y="5929330"/>
              <a:ext cx="2649123" cy="36933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g-BG" i="1"/>
                <a:t>драматичния театър</a:t>
              </a:r>
            </a:p>
          </p:txBody>
        </p:sp>
      </p:grpSp>
      <p:grpSp>
        <p:nvGrpSpPr>
          <p:cNvPr id="3" name="Групиране 20"/>
          <p:cNvGrpSpPr>
            <a:grpSpLocks/>
          </p:cNvGrpSpPr>
          <p:nvPr/>
        </p:nvGrpSpPr>
        <p:grpSpPr bwMode="auto">
          <a:xfrm>
            <a:off x="1000125" y="2357438"/>
            <a:ext cx="3714750" cy="2798762"/>
            <a:chOff x="1000100" y="2357430"/>
            <a:chExt cx="3714776" cy="2798224"/>
          </a:xfrm>
        </p:grpSpPr>
        <p:pic>
          <p:nvPicPr>
            <p:cNvPr id="19465" name="Картина 15" descr="izgled2.jpg"/>
            <p:cNvPicPr>
              <a:picLocks noChangeAspect="1"/>
            </p:cNvPicPr>
            <p:nvPr/>
          </p:nvPicPr>
          <p:blipFill>
            <a:blip r:embed="rId4"/>
            <a:srcRect r="12946" b="24107"/>
            <a:stretch>
              <a:fillRect/>
            </a:stretch>
          </p:blipFill>
          <p:spPr bwMode="auto">
            <a:xfrm>
              <a:off x="1000100" y="2357430"/>
              <a:ext cx="3714776" cy="242889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9466" name="Текстово поле 19"/>
            <p:cNvSpPr txBox="1">
              <a:spLocks noChangeArrowheads="1"/>
            </p:cNvSpPr>
            <p:nvPr/>
          </p:nvSpPr>
          <p:spPr bwMode="auto">
            <a:xfrm>
              <a:off x="1857356" y="4786322"/>
              <a:ext cx="2126736" cy="36933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g-BG"/>
                <a:t>изглед от Хасково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лавие 1"/>
          <p:cNvSpPr>
            <a:spLocks noGrp="1"/>
          </p:cNvSpPr>
          <p:nvPr>
            <p:ph type="title"/>
          </p:nvPr>
        </p:nvSpPr>
        <p:spPr>
          <a:xfrm>
            <a:off x="428625" y="0"/>
            <a:ext cx="83058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4. Селища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500063" y="1143000"/>
            <a:ext cx="8643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i="1">
                <a:cs typeface="Arial" charset="0"/>
              </a:rPr>
              <a:t>г)Велинград –"СПА столицата на България“;</a:t>
            </a:r>
            <a:r>
              <a:rPr lang="bg-BG" sz="2400" i="1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  <p:sp>
        <p:nvSpPr>
          <p:cNvPr id="7" name="Правоъгълник 6"/>
          <p:cNvSpPr>
            <a:spLocks noChangeArrowheads="1"/>
          </p:cNvSpPr>
          <p:nvPr/>
        </p:nvSpPr>
        <p:spPr bwMode="auto">
          <a:xfrm>
            <a:off x="428625" y="6488113"/>
            <a:ext cx="2903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i="1"/>
              <a:t>/Намерете го в атласа./</a:t>
            </a:r>
          </a:p>
        </p:txBody>
      </p:sp>
      <p:sp>
        <p:nvSpPr>
          <p:cNvPr id="20485" name="Правоъгълник 7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8" name="Картина 7" descr="gerb_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0"/>
            <a:ext cx="121443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артина 8" descr="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643063"/>
            <a:ext cx="3765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артина 9" descr="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1643063"/>
            <a:ext cx="396398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Картина 10" descr="1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9550" y="4214813"/>
            <a:ext cx="36449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лавие 1"/>
          <p:cNvSpPr>
            <a:spLocks noGrp="1"/>
          </p:cNvSpPr>
          <p:nvPr>
            <p:ph type="title"/>
          </p:nvPr>
        </p:nvSpPr>
        <p:spPr>
          <a:xfrm>
            <a:off x="428625" y="0"/>
            <a:ext cx="83058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4. Селища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571500" y="1143000"/>
            <a:ext cx="4357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i="1"/>
              <a:t>д)Асеновград;</a:t>
            </a:r>
          </a:p>
        </p:txBody>
      </p:sp>
      <p:sp>
        <p:nvSpPr>
          <p:cNvPr id="9" name="Текстово поле 8"/>
          <p:cNvSpPr txBox="1">
            <a:spLocks noChangeArrowheads="1"/>
          </p:cNvSpPr>
          <p:nvPr/>
        </p:nvSpPr>
        <p:spPr bwMode="auto">
          <a:xfrm>
            <a:off x="928688" y="6072188"/>
            <a:ext cx="290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i="1"/>
              <a:t>/Намерете го в атласа./</a:t>
            </a:r>
          </a:p>
        </p:txBody>
      </p:sp>
      <p:sp>
        <p:nvSpPr>
          <p:cNvPr id="21509" name="Правоъгълник 9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21510" name="Картина 9" descr="gerb_top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0"/>
            <a:ext cx="1190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Картина 10" descr="picture_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286000"/>
            <a:ext cx="4267200" cy="32004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Групиране 13"/>
          <p:cNvGrpSpPr>
            <a:grpSpLocks/>
          </p:cNvGrpSpPr>
          <p:nvPr/>
        </p:nvGrpSpPr>
        <p:grpSpPr bwMode="auto">
          <a:xfrm>
            <a:off x="5500688" y="1643063"/>
            <a:ext cx="3200400" cy="4656137"/>
            <a:chOff x="5500694" y="1357298"/>
            <a:chExt cx="3200400" cy="4655612"/>
          </a:xfrm>
        </p:grpSpPr>
        <p:pic>
          <p:nvPicPr>
            <p:cNvPr id="21513" name="Картина 11" descr="picture_35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0694" y="1357298"/>
              <a:ext cx="3200400" cy="4267200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21514" name="Текстово поле 12"/>
            <p:cNvSpPr txBox="1">
              <a:spLocks noChangeArrowheads="1"/>
            </p:cNvSpPr>
            <p:nvPr/>
          </p:nvSpPr>
          <p:spPr bwMode="auto">
            <a:xfrm>
              <a:off x="6072198" y="5643578"/>
              <a:ext cx="2210285" cy="36933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g-BG"/>
                <a:t>Асеновата крепост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лавие 1"/>
          <p:cNvSpPr>
            <a:spLocks noGrp="1"/>
          </p:cNvSpPr>
          <p:nvPr>
            <p:ph type="title"/>
          </p:nvPr>
        </p:nvSpPr>
        <p:spPr>
          <a:xfrm>
            <a:off x="428625" y="0"/>
            <a:ext cx="83058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4. Селища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2428875" y="1857375"/>
            <a:ext cx="3643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i="1"/>
              <a:t>е)Чепеларе и Пещера  </a:t>
            </a:r>
          </a:p>
        </p:txBody>
      </p:sp>
      <p:sp>
        <p:nvSpPr>
          <p:cNvPr id="9" name="Текстово поле 8"/>
          <p:cNvSpPr txBox="1">
            <a:spLocks noChangeArrowheads="1"/>
          </p:cNvSpPr>
          <p:nvPr/>
        </p:nvSpPr>
        <p:spPr bwMode="auto">
          <a:xfrm>
            <a:off x="1071563" y="6000750"/>
            <a:ext cx="290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i="1"/>
              <a:t>/Намерете ги в атласа./</a:t>
            </a:r>
          </a:p>
        </p:txBody>
      </p:sp>
      <p:sp>
        <p:nvSpPr>
          <p:cNvPr id="22533" name="Правоъгълник 12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22534" name="Картина 12" descr="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143000"/>
            <a:ext cx="11525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Картина 14" descr="zim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714625"/>
            <a:ext cx="3571875" cy="26797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6" name="Картина 15" descr="_w_9d74f539993d03f152f635359243caf9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43188"/>
            <a:ext cx="3811587" cy="27146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2537" name="Картина 17" descr="90px-Peshtera-coat-of-arms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1214438"/>
            <a:ext cx="8572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лавие 1"/>
          <p:cNvSpPr>
            <a:spLocks noGrp="1"/>
          </p:cNvSpPr>
          <p:nvPr>
            <p:ph type="title"/>
          </p:nvPr>
        </p:nvSpPr>
        <p:spPr>
          <a:xfrm>
            <a:off x="428625" y="0"/>
            <a:ext cx="83058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1.Географско положение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1714500"/>
            <a:ext cx="77946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/>
          <p:nvPr/>
        </p:nvSpPr>
        <p:spPr>
          <a:xfrm>
            <a:off x="8429625" y="2428875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400" dirty="0">
              <a:ln>
                <a:solidFill>
                  <a:srgbClr val="FFFF2F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500438" y="1928813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dirty="0">
              <a:ln>
                <a:solidFill>
                  <a:srgbClr val="FFFF2F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6"/>
          <p:cNvSpPr txBox="1"/>
          <p:nvPr/>
        </p:nvSpPr>
        <p:spPr bwMode="auto">
          <a:xfrm>
            <a:off x="2000250" y="45720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400" b="1" dirty="0">
              <a:ln>
                <a:solidFill>
                  <a:srgbClr val="FF0000"/>
                </a:solidFill>
              </a:ln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127" name="Групиране 27"/>
          <p:cNvGrpSpPr>
            <a:grpSpLocks/>
          </p:cNvGrpSpPr>
          <p:nvPr/>
        </p:nvGrpSpPr>
        <p:grpSpPr bwMode="auto">
          <a:xfrm>
            <a:off x="1785938" y="5000625"/>
            <a:ext cx="1000125" cy="1033463"/>
            <a:chOff x="1785918" y="5000636"/>
            <a:chExt cx="1000132" cy="1033077"/>
          </a:xfrm>
        </p:grpSpPr>
        <p:sp>
          <p:nvSpPr>
            <p:cNvPr id="14" name="TextBox 12"/>
            <p:cNvSpPr txBox="1"/>
            <p:nvPr/>
          </p:nvSpPr>
          <p:spPr bwMode="auto">
            <a:xfrm>
              <a:off x="1785918" y="5000636"/>
              <a:ext cx="465140" cy="399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000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7" name="TextBox 15"/>
            <p:cNvSpPr txBox="1"/>
            <p:nvPr/>
          </p:nvSpPr>
          <p:spPr bwMode="auto">
            <a:xfrm>
              <a:off x="2357422" y="5571923"/>
              <a:ext cx="184151" cy="4617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400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21" name="Правоъгълник 20"/>
            <p:cNvSpPr/>
            <p:nvPr/>
          </p:nvSpPr>
          <p:spPr>
            <a:xfrm>
              <a:off x="2000231" y="5143458"/>
              <a:ext cx="387353" cy="3999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000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24" name="Правоъгълник 23"/>
            <p:cNvSpPr/>
            <p:nvPr/>
          </p:nvSpPr>
          <p:spPr>
            <a:xfrm>
              <a:off x="2285983" y="5429101"/>
              <a:ext cx="500067" cy="3999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000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29" name="Правоъгълник 28"/>
          <p:cNvSpPr/>
          <p:nvPr/>
        </p:nvSpPr>
        <p:spPr>
          <a:xfrm>
            <a:off x="214313" y="5786438"/>
            <a:ext cx="14033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g-BG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bg-BG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на запад</a:t>
            </a:r>
          </a:p>
        </p:txBody>
      </p:sp>
      <p:sp>
        <p:nvSpPr>
          <p:cNvPr id="30" name="Правоъгълник 29"/>
          <p:cNvSpPr/>
          <p:nvPr/>
        </p:nvSpPr>
        <p:spPr>
          <a:xfrm>
            <a:off x="7358063" y="4643438"/>
            <a:ext cx="14160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g-BG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bg-BG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на изток</a:t>
            </a:r>
          </a:p>
        </p:txBody>
      </p:sp>
      <p:sp>
        <p:nvSpPr>
          <p:cNvPr id="31" name="Текстово поле 30"/>
          <p:cNvSpPr txBox="1"/>
          <p:nvPr/>
        </p:nvSpPr>
        <p:spPr>
          <a:xfrm>
            <a:off x="285750" y="1071563"/>
            <a:ext cx="8296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i="1" dirty="0">
                <a:latin typeface="+mn-lt"/>
              </a:rPr>
              <a:t>В коя част на България е разположена планината?</a:t>
            </a:r>
          </a:p>
        </p:txBody>
      </p:sp>
      <p:sp>
        <p:nvSpPr>
          <p:cNvPr id="32" name="Правоъгълник 31"/>
          <p:cNvSpPr/>
          <p:nvPr/>
        </p:nvSpPr>
        <p:spPr>
          <a:xfrm>
            <a:off x="1857375" y="1500188"/>
            <a:ext cx="54292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/Кликни върху посоките, за да провериш/</a:t>
            </a:r>
          </a:p>
        </p:txBody>
      </p:sp>
      <p:sp>
        <p:nvSpPr>
          <p:cNvPr id="33" name="Правоъгълник 32"/>
          <p:cNvSpPr/>
          <p:nvPr/>
        </p:nvSpPr>
        <p:spPr>
          <a:xfrm>
            <a:off x="214313" y="6215063"/>
            <a:ext cx="3481387" cy="40005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до долината на р. Места</a:t>
            </a:r>
            <a:endParaRPr lang="bg-BG" sz="2000" i="1" dirty="0">
              <a:latin typeface="+mn-lt"/>
            </a:endParaRPr>
          </a:p>
        </p:txBody>
      </p:sp>
      <p:sp>
        <p:nvSpPr>
          <p:cNvPr id="34" name="Правоъгълник 33"/>
          <p:cNvSpPr/>
          <p:nvPr/>
        </p:nvSpPr>
        <p:spPr>
          <a:xfrm>
            <a:off x="5586413" y="5143500"/>
            <a:ext cx="3557587" cy="4000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до долината на р. Марица</a:t>
            </a:r>
            <a:endParaRPr lang="bg-BG" sz="2000" i="1" dirty="0">
              <a:latin typeface="+mn-lt"/>
            </a:endParaRPr>
          </a:p>
        </p:txBody>
      </p:sp>
      <p:sp>
        <p:nvSpPr>
          <p:cNvPr id="23" name="Бутон: напред или следващ 22">
            <a:hlinkClick r:id="" action="ppaction://hlinkshowjump?jump=nextslide" highlightClick="1"/>
          </p:cNvPr>
          <p:cNvSpPr/>
          <p:nvPr/>
        </p:nvSpPr>
        <p:spPr>
          <a:xfrm>
            <a:off x="8001000" y="6143625"/>
            <a:ext cx="642938" cy="428625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25" name="Текстово поле 24"/>
          <p:cNvSpPr txBox="1"/>
          <p:nvPr/>
        </p:nvSpPr>
        <p:spPr>
          <a:xfrm>
            <a:off x="3429000" y="3786188"/>
            <a:ext cx="1643063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bg-BG" b="1" dirty="0">
                <a:solidFill>
                  <a:schemeClr val="tx2"/>
                </a:solidFill>
              </a:rPr>
              <a:t>на север</a:t>
            </a:r>
          </a:p>
        </p:txBody>
      </p:sp>
      <p:sp>
        <p:nvSpPr>
          <p:cNvPr id="26" name="Текстово поле 25"/>
          <p:cNvSpPr txBox="1"/>
          <p:nvPr/>
        </p:nvSpPr>
        <p:spPr>
          <a:xfrm>
            <a:off x="2428875" y="4214813"/>
            <a:ext cx="4071938" cy="400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g-BG" sz="2000" b="1" i="1" dirty="0">
                <a:solidFill>
                  <a:schemeClr val="accent1"/>
                </a:solidFill>
              </a:rPr>
              <a:t>до Горнотракийската низина</a:t>
            </a:r>
          </a:p>
        </p:txBody>
      </p:sp>
      <p:sp>
        <p:nvSpPr>
          <p:cNvPr id="5137" name="Правоъгълник 26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grpSp>
        <p:nvGrpSpPr>
          <p:cNvPr id="3" name="Групиране 34"/>
          <p:cNvGrpSpPr>
            <a:grpSpLocks/>
          </p:cNvGrpSpPr>
          <p:nvPr/>
        </p:nvGrpSpPr>
        <p:grpSpPr bwMode="auto">
          <a:xfrm>
            <a:off x="2571750" y="4929188"/>
            <a:ext cx="2238375" cy="1247775"/>
            <a:chOff x="2571736" y="4929199"/>
            <a:chExt cx="2237620" cy="1247482"/>
          </a:xfrm>
        </p:grpSpPr>
        <p:sp>
          <p:nvSpPr>
            <p:cNvPr id="12" name="TextBox 10"/>
            <p:cNvSpPr txBox="1"/>
            <p:nvPr/>
          </p:nvSpPr>
          <p:spPr bwMode="auto">
            <a:xfrm>
              <a:off x="2571736" y="4929199"/>
              <a:ext cx="285752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5140" name="Групиране 27"/>
            <p:cNvGrpSpPr>
              <a:grpSpLocks/>
            </p:cNvGrpSpPr>
            <p:nvPr/>
          </p:nvGrpSpPr>
          <p:grpSpPr bwMode="auto">
            <a:xfrm>
              <a:off x="2786050" y="5143512"/>
              <a:ext cx="2023306" cy="1033169"/>
              <a:chOff x="2786050" y="5143512"/>
              <a:chExt cx="2023306" cy="1033169"/>
            </a:xfrm>
          </p:grpSpPr>
          <p:sp>
            <p:nvSpPr>
              <p:cNvPr id="36" name="TextBox 16"/>
              <p:cNvSpPr txBox="1"/>
              <p:nvPr/>
            </p:nvSpPr>
            <p:spPr bwMode="auto">
              <a:xfrm>
                <a:off x="2786050" y="5143512"/>
                <a:ext cx="37863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2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о</a:t>
                </a:r>
              </a:p>
            </p:txBody>
          </p:sp>
          <p:sp>
            <p:nvSpPr>
              <p:cNvPr id="37" name="TextBox 16"/>
              <p:cNvSpPr txBox="1"/>
              <p:nvPr/>
            </p:nvSpPr>
            <p:spPr bwMode="auto">
              <a:xfrm>
                <a:off x="3143240" y="5286388"/>
                <a:ext cx="386644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2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д</a:t>
                </a:r>
              </a:p>
            </p:txBody>
          </p:sp>
          <p:sp>
            <p:nvSpPr>
              <p:cNvPr id="38" name="TextBox 16"/>
              <p:cNvSpPr txBox="1"/>
              <p:nvPr/>
            </p:nvSpPr>
            <p:spPr bwMode="auto">
              <a:xfrm>
                <a:off x="3500430" y="5500702"/>
                <a:ext cx="37863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2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о</a:t>
                </a:r>
              </a:p>
            </p:txBody>
          </p:sp>
          <p:sp>
            <p:nvSpPr>
              <p:cNvPr id="39" name="TextBox 16"/>
              <p:cNvSpPr txBox="1"/>
              <p:nvPr/>
            </p:nvSpPr>
            <p:spPr bwMode="auto">
              <a:xfrm>
                <a:off x="3929058" y="5643578"/>
                <a:ext cx="37702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2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п</a:t>
                </a:r>
              </a:p>
            </p:txBody>
          </p:sp>
          <p:sp>
            <p:nvSpPr>
              <p:cNvPr id="40" name="TextBox 16"/>
              <p:cNvSpPr txBox="1"/>
              <p:nvPr/>
            </p:nvSpPr>
            <p:spPr bwMode="auto">
              <a:xfrm>
                <a:off x="4429124" y="5715016"/>
                <a:ext cx="380232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2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и</a:t>
                </a: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5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4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 sz="quarter"/>
          </p:nvPr>
        </p:nvSpPr>
        <p:spPr>
          <a:xfrm>
            <a:off x="392113" y="1071563"/>
            <a:ext cx="8359775" cy="21288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bg-BG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8" name="Подзаглавие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4000504"/>
            <a:ext cx="8286808" cy="1942073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-465"/>
              </a:avLst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>
              <a:defRPr/>
            </a:pPr>
            <a:r>
              <a:rPr lang="bg-BG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тези които обичат легендите</a:t>
            </a:r>
            <a:endParaRPr lang="bg-BG" sz="32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30" name="Правоъгълник 8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00400" y="1643063"/>
          <a:ext cx="2743200" cy="2143125"/>
        </p:xfrm>
        <a:graphic>
          <a:graphicData uri="http://schemas.openxmlformats.org/presentationml/2006/ole">
            <p:oleObj spid="_x0000_s1026" name="Презентация" showAsIcon="1" r:id="rId3" imgW="914400" imgH="714240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404FD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357158" y="1071546"/>
            <a:ext cx="8572560" cy="4000528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Благодаря ви </a:t>
            </a:r>
          </a:p>
          <a:p>
            <a:pPr algn="ctr">
              <a:defRPr/>
            </a:pPr>
            <a:r>
              <a:rPr lang="bg-B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вниманието</a:t>
            </a:r>
            <a:r>
              <a:rPr lang="bg-B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  <p:sp>
        <p:nvSpPr>
          <p:cNvPr id="23555" name="Правоъгълник 3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04FD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04FD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04FD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04FD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400"/>
                            </p:stCondLst>
                            <p:childTnLst>
                              <p:par>
                                <p:cTn id="14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00"/>
                            </p:stCondLst>
                            <p:childTnLst>
                              <p:par>
                                <p:cTn id="20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лавие 1"/>
          <p:cNvSpPr>
            <a:spLocks noGrp="1"/>
          </p:cNvSpPr>
          <p:nvPr>
            <p:ph type="title"/>
          </p:nvPr>
        </p:nvSpPr>
        <p:spPr>
          <a:xfrm>
            <a:off x="428625" y="0"/>
            <a:ext cx="83058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1.Географско положение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1714500"/>
            <a:ext cx="77946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/>
          <p:nvPr/>
        </p:nvSpPr>
        <p:spPr>
          <a:xfrm>
            <a:off x="8429625" y="2428875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400" dirty="0">
              <a:ln>
                <a:solidFill>
                  <a:srgbClr val="FFFF2F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500438" y="1928813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dirty="0">
              <a:ln>
                <a:solidFill>
                  <a:srgbClr val="FFFF2F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6150" name="Групиране 26"/>
          <p:cNvGrpSpPr>
            <a:grpSpLocks/>
          </p:cNvGrpSpPr>
          <p:nvPr/>
        </p:nvGrpSpPr>
        <p:grpSpPr bwMode="auto">
          <a:xfrm>
            <a:off x="1785938" y="4500563"/>
            <a:ext cx="898525" cy="533400"/>
            <a:chOff x="1857356" y="4500570"/>
            <a:chExt cx="899180" cy="532921"/>
          </a:xfrm>
        </p:grpSpPr>
        <p:sp>
          <p:nvSpPr>
            <p:cNvPr id="12" name="TextBox 10"/>
            <p:cNvSpPr txBox="1"/>
            <p:nvPr/>
          </p:nvSpPr>
          <p:spPr bwMode="auto">
            <a:xfrm>
              <a:off x="1857356" y="4500570"/>
              <a:ext cx="184284" cy="4615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400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5" name="TextBox 13"/>
            <p:cNvSpPr txBox="1"/>
            <p:nvPr/>
          </p:nvSpPr>
          <p:spPr bwMode="auto">
            <a:xfrm>
              <a:off x="2357783" y="4571943"/>
              <a:ext cx="184284" cy="4615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400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6" name="Rectangle 14"/>
            <p:cNvSpPr/>
            <p:nvPr/>
          </p:nvSpPr>
          <p:spPr bwMode="auto">
            <a:xfrm>
              <a:off x="2572252" y="4571943"/>
              <a:ext cx="184284" cy="4615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400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8" name="TextBox 16"/>
            <p:cNvSpPr txBox="1"/>
            <p:nvPr/>
          </p:nvSpPr>
          <p:spPr bwMode="auto">
            <a:xfrm>
              <a:off x="2071824" y="4571943"/>
              <a:ext cx="184284" cy="4615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400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151" name="Групиране 27"/>
          <p:cNvGrpSpPr>
            <a:grpSpLocks/>
          </p:cNvGrpSpPr>
          <p:nvPr/>
        </p:nvGrpSpPr>
        <p:grpSpPr bwMode="auto">
          <a:xfrm>
            <a:off x="1785938" y="5000625"/>
            <a:ext cx="1000125" cy="1033463"/>
            <a:chOff x="1785918" y="5000636"/>
            <a:chExt cx="1000132" cy="1033077"/>
          </a:xfrm>
        </p:grpSpPr>
        <p:sp>
          <p:nvSpPr>
            <p:cNvPr id="14" name="TextBox 12"/>
            <p:cNvSpPr txBox="1"/>
            <p:nvPr/>
          </p:nvSpPr>
          <p:spPr bwMode="auto">
            <a:xfrm>
              <a:off x="1785918" y="5000636"/>
              <a:ext cx="465140" cy="399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000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7" name="TextBox 15"/>
            <p:cNvSpPr txBox="1"/>
            <p:nvPr/>
          </p:nvSpPr>
          <p:spPr bwMode="auto">
            <a:xfrm>
              <a:off x="2357422" y="5571923"/>
              <a:ext cx="184151" cy="4617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400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22" name="Правоъгълник 21"/>
            <p:cNvSpPr/>
            <p:nvPr/>
          </p:nvSpPr>
          <p:spPr>
            <a:xfrm>
              <a:off x="2214546" y="5286279"/>
              <a:ext cx="184151" cy="3697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24" name="Правоъгълник 23"/>
            <p:cNvSpPr/>
            <p:nvPr/>
          </p:nvSpPr>
          <p:spPr>
            <a:xfrm>
              <a:off x="2285983" y="5429101"/>
              <a:ext cx="500067" cy="3999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000" b="1" dirty="0">
                <a:ln>
                  <a:solidFill>
                    <a:srgbClr val="FF000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31" name="Текстово поле 30"/>
          <p:cNvSpPr txBox="1"/>
          <p:nvPr/>
        </p:nvSpPr>
        <p:spPr>
          <a:xfrm>
            <a:off x="965200" y="1071563"/>
            <a:ext cx="7213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i="1" dirty="0">
                <a:latin typeface="+mn-lt"/>
              </a:rPr>
              <a:t>Родопа се разделя на два главни дяла.</a:t>
            </a:r>
          </a:p>
        </p:txBody>
      </p:sp>
      <p:sp>
        <p:nvSpPr>
          <p:cNvPr id="6153" name="Правоъгълник 32"/>
          <p:cNvSpPr>
            <a:spLocks noChangeArrowheads="1"/>
          </p:cNvSpPr>
          <p:nvPr/>
        </p:nvSpPr>
        <p:spPr bwMode="auto">
          <a:xfrm>
            <a:off x="0" y="3857625"/>
            <a:ext cx="184150" cy="400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bg-BG" sz="2000" i="1">
              <a:latin typeface="Constantia" pitchFamily="18" charset="0"/>
            </a:endParaRPr>
          </a:p>
        </p:txBody>
      </p:sp>
      <p:sp>
        <p:nvSpPr>
          <p:cNvPr id="6154" name="Правоъгълник 22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sp>
        <p:nvSpPr>
          <p:cNvPr id="23" name="Свободна форма 22"/>
          <p:cNvSpPr/>
          <p:nvPr/>
        </p:nvSpPr>
        <p:spPr>
          <a:xfrm>
            <a:off x="2509838" y="5019675"/>
            <a:ext cx="1731962" cy="1174750"/>
          </a:xfrm>
          <a:custGeom>
            <a:avLst/>
            <a:gdLst>
              <a:gd name="connsiteX0" fmla="*/ 492760 w 1732280"/>
              <a:gd name="connsiteY0" fmla="*/ 939800 h 1176020"/>
              <a:gd name="connsiteX1" fmla="*/ 325120 w 1732280"/>
              <a:gd name="connsiteY1" fmla="*/ 878840 h 1176020"/>
              <a:gd name="connsiteX2" fmla="*/ 294640 w 1732280"/>
              <a:gd name="connsiteY2" fmla="*/ 848360 h 1176020"/>
              <a:gd name="connsiteX3" fmla="*/ 142240 w 1732280"/>
              <a:gd name="connsiteY3" fmla="*/ 695960 h 1176020"/>
              <a:gd name="connsiteX4" fmla="*/ 50800 w 1732280"/>
              <a:gd name="connsiteY4" fmla="*/ 543560 h 1176020"/>
              <a:gd name="connsiteX5" fmla="*/ 5080 w 1732280"/>
              <a:gd name="connsiteY5" fmla="*/ 345440 h 1176020"/>
              <a:gd name="connsiteX6" fmla="*/ 81280 w 1732280"/>
              <a:gd name="connsiteY6" fmla="*/ 223520 h 1176020"/>
              <a:gd name="connsiteX7" fmla="*/ 294640 w 1732280"/>
              <a:gd name="connsiteY7" fmla="*/ 132080 h 1176020"/>
              <a:gd name="connsiteX8" fmla="*/ 416560 w 1732280"/>
              <a:gd name="connsiteY8" fmla="*/ 86360 h 1176020"/>
              <a:gd name="connsiteX9" fmla="*/ 523240 w 1732280"/>
              <a:gd name="connsiteY9" fmla="*/ 25400 h 1176020"/>
              <a:gd name="connsiteX10" fmla="*/ 797560 w 1732280"/>
              <a:gd name="connsiteY10" fmla="*/ 238760 h 1176020"/>
              <a:gd name="connsiteX11" fmla="*/ 934720 w 1732280"/>
              <a:gd name="connsiteY11" fmla="*/ 238760 h 1176020"/>
              <a:gd name="connsiteX12" fmla="*/ 1132840 w 1732280"/>
              <a:gd name="connsiteY12" fmla="*/ 147320 h 1176020"/>
              <a:gd name="connsiteX13" fmla="*/ 1315720 w 1732280"/>
              <a:gd name="connsiteY13" fmla="*/ 162560 h 1176020"/>
              <a:gd name="connsiteX14" fmla="*/ 1376680 w 1732280"/>
              <a:gd name="connsiteY14" fmla="*/ 269240 h 1176020"/>
              <a:gd name="connsiteX15" fmla="*/ 1468120 w 1732280"/>
              <a:gd name="connsiteY15" fmla="*/ 391160 h 1176020"/>
              <a:gd name="connsiteX16" fmla="*/ 1681480 w 1732280"/>
              <a:gd name="connsiteY16" fmla="*/ 574040 h 1176020"/>
              <a:gd name="connsiteX17" fmla="*/ 1666240 w 1732280"/>
              <a:gd name="connsiteY17" fmla="*/ 695960 h 1176020"/>
              <a:gd name="connsiteX18" fmla="*/ 1590040 w 1732280"/>
              <a:gd name="connsiteY18" fmla="*/ 878840 h 1176020"/>
              <a:gd name="connsiteX19" fmla="*/ 1620520 w 1732280"/>
              <a:gd name="connsiteY19" fmla="*/ 970280 h 1176020"/>
              <a:gd name="connsiteX20" fmla="*/ 1681480 w 1732280"/>
              <a:gd name="connsiteY20" fmla="*/ 970280 h 1176020"/>
              <a:gd name="connsiteX21" fmla="*/ 1727200 w 1732280"/>
              <a:gd name="connsiteY21" fmla="*/ 1016000 h 1176020"/>
              <a:gd name="connsiteX22" fmla="*/ 1711960 w 1732280"/>
              <a:gd name="connsiteY22" fmla="*/ 1153160 h 1176020"/>
              <a:gd name="connsiteX23" fmla="*/ 1666240 w 1732280"/>
              <a:gd name="connsiteY23" fmla="*/ 1153160 h 1176020"/>
              <a:gd name="connsiteX24" fmla="*/ 1529080 w 1732280"/>
              <a:gd name="connsiteY24" fmla="*/ 1107440 h 1176020"/>
              <a:gd name="connsiteX25" fmla="*/ 1391920 w 1732280"/>
              <a:gd name="connsiteY25" fmla="*/ 1092200 h 1176020"/>
              <a:gd name="connsiteX26" fmla="*/ 1315720 w 1732280"/>
              <a:gd name="connsiteY26" fmla="*/ 1168400 h 1176020"/>
              <a:gd name="connsiteX27" fmla="*/ 1209040 w 1732280"/>
              <a:gd name="connsiteY27" fmla="*/ 1061720 h 1176020"/>
              <a:gd name="connsiteX28" fmla="*/ 1056640 w 1732280"/>
              <a:gd name="connsiteY28" fmla="*/ 955040 h 1176020"/>
              <a:gd name="connsiteX29" fmla="*/ 1041400 w 1732280"/>
              <a:gd name="connsiteY29" fmla="*/ 955040 h 1176020"/>
              <a:gd name="connsiteX30" fmla="*/ 1010920 w 1732280"/>
              <a:gd name="connsiteY30" fmla="*/ 878840 h 1176020"/>
              <a:gd name="connsiteX31" fmla="*/ 889000 w 1732280"/>
              <a:gd name="connsiteY31" fmla="*/ 878840 h 1176020"/>
              <a:gd name="connsiteX32" fmla="*/ 797560 w 1732280"/>
              <a:gd name="connsiteY32" fmla="*/ 909320 h 1176020"/>
              <a:gd name="connsiteX33" fmla="*/ 736600 w 1732280"/>
              <a:gd name="connsiteY33" fmla="*/ 909320 h 1176020"/>
              <a:gd name="connsiteX34" fmla="*/ 645160 w 1732280"/>
              <a:gd name="connsiteY34" fmla="*/ 863600 h 1176020"/>
              <a:gd name="connsiteX35" fmla="*/ 492760 w 1732280"/>
              <a:gd name="connsiteY35" fmla="*/ 939800 h 117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32280" h="1176020">
                <a:moveTo>
                  <a:pt x="492760" y="939800"/>
                </a:moveTo>
                <a:cubicBezTo>
                  <a:pt x="439420" y="942340"/>
                  <a:pt x="358140" y="894080"/>
                  <a:pt x="325120" y="878840"/>
                </a:cubicBezTo>
                <a:cubicBezTo>
                  <a:pt x="292100" y="863600"/>
                  <a:pt x="294640" y="848360"/>
                  <a:pt x="294640" y="848360"/>
                </a:cubicBezTo>
                <a:cubicBezTo>
                  <a:pt x="264160" y="817880"/>
                  <a:pt x="182880" y="746760"/>
                  <a:pt x="142240" y="695960"/>
                </a:cubicBezTo>
                <a:cubicBezTo>
                  <a:pt x="101600" y="645160"/>
                  <a:pt x="73660" y="601980"/>
                  <a:pt x="50800" y="543560"/>
                </a:cubicBezTo>
                <a:cubicBezTo>
                  <a:pt x="27940" y="485140"/>
                  <a:pt x="0" y="398780"/>
                  <a:pt x="5080" y="345440"/>
                </a:cubicBezTo>
                <a:cubicBezTo>
                  <a:pt x="10160" y="292100"/>
                  <a:pt x="33020" y="259080"/>
                  <a:pt x="81280" y="223520"/>
                </a:cubicBezTo>
                <a:cubicBezTo>
                  <a:pt x="129540" y="187960"/>
                  <a:pt x="238760" y="154940"/>
                  <a:pt x="294640" y="132080"/>
                </a:cubicBezTo>
                <a:cubicBezTo>
                  <a:pt x="350520" y="109220"/>
                  <a:pt x="378460" y="104140"/>
                  <a:pt x="416560" y="86360"/>
                </a:cubicBezTo>
                <a:cubicBezTo>
                  <a:pt x="454660" y="68580"/>
                  <a:pt x="459740" y="0"/>
                  <a:pt x="523240" y="25400"/>
                </a:cubicBezTo>
                <a:cubicBezTo>
                  <a:pt x="586740" y="50800"/>
                  <a:pt x="728980" y="203200"/>
                  <a:pt x="797560" y="238760"/>
                </a:cubicBezTo>
                <a:cubicBezTo>
                  <a:pt x="866140" y="274320"/>
                  <a:pt x="878840" y="254000"/>
                  <a:pt x="934720" y="238760"/>
                </a:cubicBezTo>
                <a:cubicBezTo>
                  <a:pt x="990600" y="223520"/>
                  <a:pt x="1069340" y="160020"/>
                  <a:pt x="1132840" y="147320"/>
                </a:cubicBezTo>
                <a:cubicBezTo>
                  <a:pt x="1196340" y="134620"/>
                  <a:pt x="1275080" y="142240"/>
                  <a:pt x="1315720" y="162560"/>
                </a:cubicBezTo>
                <a:cubicBezTo>
                  <a:pt x="1356360" y="182880"/>
                  <a:pt x="1351280" y="231140"/>
                  <a:pt x="1376680" y="269240"/>
                </a:cubicBezTo>
                <a:cubicBezTo>
                  <a:pt x="1402080" y="307340"/>
                  <a:pt x="1417320" y="340360"/>
                  <a:pt x="1468120" y="391160"/>
                </a:cubicBezTo>
                <a:cubicBezTo>
                  <a:pt x="1518920" y="441960"/>
                  <a:pt x="1648460" y="523240"/>
                  <a:pt x="1681480" y="574040"/>
                </a:cubicBezTo>
                <a:cubicBezTo>
                  <a:pt x="1714500" y="624840"/>
                  <a:pt x="1681480" y="645160"/>
                  <a:pt x="1666240" y="695960"/>
                </a:cubicBezTo>
                <a:cubicBezTo>
                  <a:pt x="1651000" y="746760"/>
                  <a:pt x="1597660" y="833120"/>
                  <a:pt x="1590040" y="878840"/>
                </a:cubicBezTo>
                <a:cubicBezTo>
                  <a:pt x="1582420" y="924560"/>
                  <a:pt x="1605280" y="955040"/>
                  <a:pt x="1620520" y="970280"/>
                </a:cubicBezTo>
                <a:cubicBezTo>
                  <a:pt x="1635760" y="985520"/>
                  <a:pt x="1663700" y="962660"/>
                  <a:pt x="1681480" y="970280"/>
                </a:cubicBezTo>
                <a:cubicBezTo>
                  <a:pt x="1699260" y="977900"/>
                  <a:pt x="1722120" y="985520"/>
                  <a:pt x="1727200" y="1016000"/>
                </a:cubicBezTo>
                <a:cubicBezTo>
                  <a:pt x="1732280" y="1046480"/>
                  <a:pt x="1722120" y="1130300"/>
                  <a:pt x="1711960" y="1153160"/>
                </a:cubicBezTo>
                <a:cubicBezTo>
                  <a:pt x="1701800" y="1176020"/>
                  <a:pt x="1696720" y="1160780"/>
                  <a:pt x="1666240" y="1153160"/>
                </a:cubicBezTo>
                <a:cubicBezTo>
                  <a:pt x="1635760" y="1145540"/>
                  <a:pt x="1574800" y="1117600"/>
                  <a:pt x="1529080" y="1107440"/>
                </a:cubicBezTo>
                <a:cubicBezTo>
                  <a:pt x="1483360" y="1097280"/>
                  <a:pt x="1427480" y="1082040"/>
                  <a:pt x="1391920" y="1092200"/>
                </a:cubicBezTo>
                <a:cubicBezTo>
                  <a:pt x="1356360" y="1102360"/>
                  <a:pt x="1346200" y="1173480"/>
                  <a:pt x="1315720" y="1168400"/>
                </a:cubicBezTo>
                <a:cubicBezTo>
                  <a:pt x="1285240" y="1163320"/>
                  <a:pt x="1252220" y="1097280"/>
                  <a:pt x="1209040" y="1061720"/>
                </a:cubicBezTo>
                <a:cubicBezTo>
                  <a:pt x="1165860" y="1026160"/>
                  <a:pt x="1084580" y="972820"/>
                  <a:pt x="1056640" y="955040"/>
                </a:cubicBezTo>
                <a:cubicBezTo>
                  <a:pt x="1028700" y="937260"/>
                  <a:pt x="1049020" y="967740"/>
                  <a:pt x="1041400" y="955040"/>
                </a:cubicBezTo>
                <a:cubicBezTo>
                  <a:pt x="1033780" y="942340"/>
                  <a:pt x="1036320" y="891540"/>
                  <a:pt x="1010920" y="878840"/>
                </a:cubicBezTo>
                <a:cubicBezTo>
                  <a:pt x="985520" y="866140"/>
                  <a:pt x="924560" y="873760"/>
                  <a:pt x="889000" y="878840"/>
                </a:cubicBezTo>
                <a:cubicBezTo>
                  <a:pt x="853440" y="883920"/>
                  <a:pt x="822960" y="904240"/>
                  <a:pt x="797560" y="909320"/>
                </a:cubicBezTo>
                <a:cubicBezTo>
                  <a:pt x="772160" y="914400"/>
                  <a:pt x="762000" y="916940"/>
                  <a:pt x="736600" y="909320"/>
                </a:cubicBezTo>
                <a:cubicBezTo>
                  <a:pt x="711200" y="901700"/>
                  <a:pt x="690880" y="853440"/>
                  <a:pt x="645160" y="863600"/>
                </a:cubicBezTo>
                <a:cubicBezTo>
                  <a:pt x="599440" y="873760"/>
                  <a:pt x="546100" y="937260"/>
                  <a:pt x="492760" y="939800"/>
                </a:cubicBezTo>
                <a:close/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25" name="Свободна форма 24"/>
          <p:cNvSpPr/>
          <p:nvPr/>
        </p:nvSpPr>
        <p:spPr>
          <a:xfrm>
            <a:off x="4160838" y="5405438"/>
            <a:ext cx="1346200" cy="903287"/>
          </a:xfrm>
          <a:custGeom>
            <a:avLst/>
            <a:gdLst>
              <a:gd name="connsiteX0" fmla="*/ 0 w 1346200"/>
              <a:gd name="connsiteY0" fmla="*/ 81280 h 904240"/>
              <a:gd name="connsiteX1" fmla="*/ 213360 w 1346200"/>
              <a:gd name="connsiteY1" fmla="*/ 5080 h 904240"/>
              <a:gd name="connsiteX2" fmla="*/ 426720 w 1346200"/>
              <a:gd name="connsiteY2" fmla="*/ 111760 h 904240"/>
              <a:gd name="connsiteX3" fmla="*/ 624840 w 1346200"/>
              <a:gd name="connsiteY3" fmla="*/ 142240 h 904240"/>
              <a:gd name="connsiteX4" fmla="*/ 990600 w 1346200"/>
              <a:gd name="connsiteY4" fmla="*/ 142240 h 904240"/>
              <a:gd name="connsiteX5" fmla="*/ 1051560 w 1346200"/>
              <a:gd name="connsiteY5" fmla="*/ 203200 h 904240"/>
              <a:gd name="connsiteX6" fmla="*/ 1173480 w 1346200"/>
              <a:gd name="connsiteY6" fmla="*/ 294640 h 904240"/>
              <a:gd name="connsiteX7" fmla="*/ 1234440 w 1346200"/>
              <a:gd name="connsiteY7" fmla="*/ 492760 h 904240"/>
              <a:gd name="connsiteX8" fmla="*/ 1295400 w 1346200"/>
              <a:gd name="connsiteY8" fmla="*/ 599440 h 904240"/>
              <a:gd name="connsiteX9" fmla="*/ 1295400 w 1346200"/>
              <a:gd name="connsiteY9" fmla="*/ 706120 h 904240"/>
              <a:gd name="connsiteX10" fmla="*/ 990600 w 1346200"/>
              <a:gd name="connsiteY10" fmla="*/ 812800 h 904240"/>
              <a:gd name="connsiteX11" fmla="*/ 914400 w 1346200"/>
              <a:gd name="connsiteY11" fmla="*/ 828040 h 904240"/>
              <a:gd name="connsiteX12" fmla="*/ 777240 w 1346200"/>
              <a:gd name="connsiteY12" fmla="*/ 828040 h 904240"/>
              <a:gd name="connsiteX13" fmla="*/ 624840 w 1346200"/>
              <a:gd name="connsiteY13" fmla="*/ 828040 h 904240"/>
              <a:gd name="connsiteX14" fmla="*/ 457200 w 1346200"/>
              <a:gd name="connsiteY14" fmla="*/ 873760 h 904240"/>
              <a:gd name="connsiteX15" fmla="*/ 289560 w 1346200"/>
              <a:gd name="connsiteY15" fmla="*/ 889000 h 904240"/>
              <a:gd name="connsiteX16" fmla="*/ 60960 w 1346200"/>
              <a:gd name="connsiteY16" fmla="*/ 889000 h 904240"/>
              <a:gd name="connsiteX17" fmla="*/ 76200 w 1346200"/>
              <a:gd name="connsiteY17" fmla="*/ 797560 h 904240"/>
              <a:gd name="connsiteX18" fmla="*/ 76200 w 1346200"/>
              <a:gd name="connsiteY18" fmla="*/ 797560 h 904240"/>
              <a:gd name="connsiteX19" fmla="*/ 76200 w 1346200"/>
              <a:gd name="connsiteY19" fmla="*/ 797560 h 90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6200" h="904240">
                <a:moveTo>
                  <a:pt x="0" y="81280"/>
                </a:moveTo>
                <a:cubicBezTo>
                  <a:pt x="71120" y="40640"/>
                  <a:pt x="142240" y="0"/>
                  <a:pt x="213360" y="5080"/>
                </a:cubicBezTo>
                <a:cubicBezTo>
                  <a:pt x="284480" y="10160"/>
                  <a:pt x="358140" y="88900"/>
                  <a:pt x="426720" y="111760"/>
                </a:cubicBezTo>
                <a:cubicBezTo>
                  <a:pt x="495300" y="134620"/>
                  <a:pt x="530860" y="137160"/>
                  <a:pt x="624840" y="142240"/>
                </a:cubicBezTo>
                <a:cubicBezTo>
                  <a:pt x="718820" y="147320"/>
                  <a:pt x="919480" y="132080"/>
                  <a:pt x="990600" y="142240"/>
                </a:cubicBezTo>
                <a:cubicBezTo>
                  <a:pt x="1061720" y="152400"/>
                  <a:pt x="1021080" y="177800"/>
                  <a:pt x="1051560" y="203200"/>
                </a:cubicBezTo>
                <a:cubicBezTo>
                  <a:pt x="1082040" y="228600"/>
                  <a:pt x="1143000" y="246380"/>
                  <a:pt x="1173480" y="294640"/>
                </a:cubicBezTo>
                <a:cubicBezTo>
                  <a:pt x="1203960" y="342900"/>
                  <a:pt x="1214120" y="441960"/>
                  <a:pt x="1234440" y="492760"/>
                </a:cubicBezTo>
                <a:cubicBezTo>
                  <a:pt x="1254760" y="543560"/>
                  <a:pt x="1285240" y="563880"/>
                  <a:pt x="1295400" y="599440"/>
                </a:cubicBezTo>
                <a:cubicBezTo>
                  <a:pt x="1305560" y="635000"/>
                  <a:pt x="1346200" y="670560"/>
                  <a:pt x="1295400" y="706120"/>
                </a:cubicBezTo>
                <a:cubicBezTo>
                  <a:pt x="1244600" y="741680"/>
                  <a:pt x="1054100" y="792480"/>
                  <a:pt x="990600" y="812800"/>
                </a:cubicBezTo>
                <a:cubicBezTo>
                  <a:pt x="927100" y="833120"/>
                  <a:pt x="949960" y="825500"/>
                  <a:pt x="914400" y="828040"/>
                </a:cubicBezTo>
                <a:cubicBezTo>
                  <a:pt x="878840" y="830580"/>
                  <a:pt x="777240" y="828040"/>
                  <a:pt x="777240" y="828040"/>
                </a:cubicBezTo>
                <a:cubicBezTo>
                  <a:pt x="728980" y="828040"/>
                  <a:pt x="678180" y="820420"/>
                  <a:pt x="624840" y="828040"/>
                </a:cubicBezTo>
                <a:cubicBezTo>
                  <a:pt x="571500" y="835660"/>
                  <a:pt x="513080" y="863600"/>
                  <a:pt x="457200" y="873760"/>
                </a:cubicBezTo>
                <a:cubicBezTo>
                  <a:pt x="401320" y="883920"/>
                  <a:pt x="355600" y="886460"/>
                  <a:pt x="289560" y="889000"/>
                </a:cubicBezTo>
                <a:cubicBezTo>
                  <a:pt x="223520" y="891540"/>
                  <a:pt x="96520" y="904240"/>
                  <a:pt x="60960" y="889000"/>
                </a:cubicBezTo>
                <a:cubicBezTo>
                  <a:pt x="25400" y="873760"/>
                  <a:pt x="76200" y="797560"/>
                  <a:pt x="76200" y="797560"/>
                </a:cubicBezTo>
                <a:lnTo>
                  <a:pt x="76200" y="797560"/>
                </a:lnTo>
                <a:lnTo>
                  <a:pt x="76200" y="797560"/>
                </a:lnTo>
              </a:path>
            </a:pathLst>
          </a:cu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grpSp>
        <p:nvGrpSpPr>
          <p:cNvPr id="4" name="Групиране 38"/>
          <p:cNvGrpSpPr>
            <a:grpSpLocks/>
          </p:cNvGrpSpPr>
          <p:nvPr/>
        </p:nvGrpSpPr>
        <p:grpSpPr bwMode="auto">
          <a:xfrm>
            <a:off x="4786313" y="5786438"/>
            <a:ext cx="3979862" cy="400050"/>
            <a:chOff x="4786314" y="5786454"/>
            <a:chExt cx="3979499" cy="400110"/>
          </a:xfrm>
        </p:grpSpPr>
        <p:sp>
          <p:nvSpPr>
            <p:cNvPr id="27" name="Текстово поле 26"/>
            <p:cNvSpPr txBox="1"/>
            <p:nvPr/>
          </p:nvSpPr>
          <p:spPr>
            <a:xfrm>
              <a:off x="6572088" y="5786454"/>
              <a:ext cx="219372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bg-BG" sz="2000" i="1" dirty="0">
                  <a:solidFill>
                    <a:schemeClr val="accent4">
                      <a:lumMod val="75000"/>
                    </a:schemeClr>
                  </a:solidFill>
                </a:rPr>
                <a:t>Източни Родопи</a:t>
              </a:r>
            </a:p>
          </p:txBody>
        </p:sp>
        <p:cxnSp>
          <p:nvCxnSpPr>
            <p:cNvPr id="29" name="Съединител &quot;права стрелка&quot; 28"/>
            <p:cNvCxnSpPr/>
            <p:nvPr/>
          </p:nvCxnSpPr>
          <p:spPr>
            <a:xfrm rot="10800000">
              <a:off x="4786314" y="6000798"/>
              <a:ext cx="178577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иране 36"/>
          <p:cNvGrpSpPr>
            <a:grpSpLocks/>
          </p:cNvGrpSpPr>
          <p:nvPr/>
        </p:nvGrpSpPr>
        <p:grpSpPr bwMode="auto">
          <a:xfrm>
            <a:off x="500063" y="5715000"/>
            <a:ext cx="2714625" cy="1143000"/>
            <a:chOff x="500034" y="5715016"/>
            <a:chExt cx="2714644" cy="1142984"/>
          </a:xfrm>
        </p:grpSpPr>
        <p:sp>
          <p:nvSpPr>
            <p:cNvPr id="32" name="Правоъгълник 31"/>
            <p:cNvSpPr/>
            <p:nvPr/>
          </p:nvSpPr>
          <p:spPr>
            <a:xfrm>
              <a:off x="500034" y="6488118"/>
              <a:ext cx="1944701" cy="369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bg-BG" i="1" dirty="0">
                  <a:solidFill>
                    <a:schemeClr val="accent4">
                      <a:lumMod val="75000"/>
                    </a:schemeClr>
                  </a:solidFill>
                </a:rPr>
                <a:t>Западни Родопи</a:t>
              </a:r>
            </a:p>
          </p:txBody>
        </p:sp>
        <p:cxnSp>
          <p:nvCxnSpPr>
            <p:cNvPr id="34" name="Съединител &quot;права стрелка&quot; 33"/>
            <p:cNvCxnSpPr>
              <a:stCxn id="32" idx="3"/>
            </p:cNvCxnSpPr>
            <p:nvPr/>
          </p:nvCxnSpPr>
          <p:spPr>
            <a:xfrm flipV="1">
              <a:off x="2444735" y="5715016"/>
              <a:ext cx="769943" cy="9588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лавие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3058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2.Природа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85750" y="1428750"/>
            <a:ext cx="66294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bg-BG" sz="2400" i="1" dirty="0">
                <a:latin typeface="+mn-lt"/>
              </a:rPr>
              <a:t>Най-висок връх – Голям Перелик ( 2191м);</a:t>
            </a:r>
          </a:p>
        </p:txBody>
      </p:sp>
      <p:sp>
        <p:nvSpPr>
          <p:cNvPr id="7172" name="Правоъгълник 6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7173" name="Картина 6" descr="im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786063"/>
            <a:ext cx="2901950" cy="217963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7174" name="Картина 7" descr="BIG_P1110895_12138962191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143125"/>
            <a:ext cx="2952750" cy="39338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лавие 1"/>
          <p:cNvSpPr>
            <a:spLocks noGrp="1"/>
          </p:cNvSpPr>
          <p:nvPr>
            <p:ph type="title"/>
          </p:nvPr>
        </p:nvSpPr>
        <p:spPr>
          <a:xfrm>
            <a:off x="428625" y="0"/>
            <a:ext cx="83058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2.Природа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214438" y="928688"/>
            <a:ext cx="49657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i="1" dirty="0">
                <a:latin typeface="+mn-lt"/>
              </a:rPr>
              <a:t>б) природни забележителности;</a:t>
            </a:r>
          </a:p>
        </p:txBody>
      </p:sp>
      <p:sp>
        <p:nvSpPr>
          <p:cNvPr id="8196" name="Правоъгълник 6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8197" name="Картина 6" descr="145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1785937" cy="26765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Групиране 8"/>
          <p:cNvGrpSpPr>
            <a:grpSpLocks/>
          </p:cNvGrpSpPr>
          <p:nvPr/>
        </p:nvGrpSpPr>
        <p:grpSpPr bwMode="auto">
          <a:xfrm>
            <a:off x="2286000" y="1857375"/>
            <a:ext cx="4929188" cy="3643313"/>
            <a:chOff x="2714612" y="3643314"/>
            <a:chExt cx="3276600" cy="2457450"/>
          </a:xfrm>
        </p:grpSpPr>
        <p:pic>
          <p:nvPicPr>
            <p:cNvPr id="8206" name="Картина 7" descr="000960106-big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4612" y="3643314"/>
              <a:ext cx="3276600" cy="2457450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8207" name="Текстово поле 7"/>
            <p:cNvSpPr txBox="1">
              <a:spLocks noChangeArrowheads="1"/>
            </p:cNvSpPr>
            <p:nvPr/>
          </p:nvSpPr>
          <p:spPr bwMode="auto">
            <a:xfrm>
              <a:off x="3214678" y="5715016"/>
              <a:ext cx="24046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g-BG" b="1" i="1">
                  <a:solidFill>
                    <a:srgbClr val="FFFF00"/>
                  </a:solidFill>
                </a:rPr>
                <a:t>Дяволското гърло</a:t>
              </a:r>
            </a:p>
          </p:txBody>
        </p:sp>
      </p:grpSp>
      <p:grpSp>
        <p:nvGrpSpPr>
          <p:cNvPr id="4" name="Групиране 10"/>
          <p:cNvGrpSpPr>
            <a:grpSpLocks/>
          </p:cNvGrpSpPr>
          <p:nvPr/>
        </p:nvGrpSpPr>
        <p:grpSpPr bwMode="auto">
          <a:xfrm>
            <a:off x="2357438" y="1847850"/>
            <a:ext cx="4786312" cy="3586163"/>
            <a:chOff x="3889903" y="1428736"/>
            <a:chExt cx="5223592" cy="3824816"/>
          </a:xfrm>
        </p:grpSpPr>
        <p:pic>
          <p:nvPicPr>
            <p:cNvPr id="8204" name="Картина 6" descr="Yagodina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9903" y="1438260"/>
              <a:ext cx="5223592" cy="381529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8205" name="Текстово поле 9"/>
            <p:cNvSpPr txBox="1">
              <a:spLocks noChangeArrowheads="1"/>
            </p:cNvSpPr>
            <p:nvPr/>
          </p:nvSpPr>
          <p:spPr bwMode="auto">
            <a:xfrm>
              <a:off x="4500562" y="1428736"/>
              <a:ext cx="26862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g-BG" b="1" i="1">
                  <a:solidFill>
                    <a:srgbClr val="FFFF00"/>
                  </a:solidFill>
                </a:rPr>
                <a:t>Ягодинската пещера</a:t>
              </a:r>
            </a:p>
          </p:txBody>
        </p:sp>
      </p:grpSp>
      <p:grpSp>
        <p:nvGrpSpPr>
          <p:cNvPr id="5" name="Групиране 13"/>
          <p:cNvGrpSpPr>
            <a:grpSpLocks/>
          </p:cNvGrpSpPr>
          <p:nvPr/>
        </p:nvGrpSpPr>
        <p:grpSpPr bwMode="auto">
          <a:xfrm>
            <a:off x="500063" y="1500188"/>
            <a:ext cx="3870325" cy="3560762"/>
            <a:chOff x="3000364" y="1868794"/>
            <a:chExt cx="3870076" cy="3560470"/>
          </a:xfrm>
        </p:grpSpPr>
        <p:pic>
          <p:nvPicPr>
            <p:cNvPr id="8202" name="Картина 11" descr="chudnitemostov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00364" y="1868794"/>
              <a:ext cx="3870076" cy="3560470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8203" name="Текстово поле 12"/>
            <p:cNvSpPr txBox="1">
              <a:spLocks noChangeArrowheads="1"/>
            </p:cNvSpPr>
            <p:nvPr/>
          </p:nvSpPr>
          <p:spPr bwMode="auto">
            <a:xfrm>
              <a:off x="3214678" y="5000636"/>
              <a:ext cx="2340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g-BG" b="1" i="1">
                  <a:solidFill>
                    <a:srgbClr val="FFFF00"/>
                  </a:solidFill>
                </a:rPr>
                <a:t>Чудните мостове</a:t>
              </a:r>
            </a:p>
          </p:txBody>
        </p:sp>
      </p:grpSp>
      <p:pic>
        <p:nvPicPr>
          <p:cNvPr id="15" name="Картина 14" descr="08150036_blo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1785938"/>
            <a:ext cx="3571875" cy="47625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лавие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2. Природа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85750" y="1928813"/>
            <a:ext cx="5143500" cy="585787"/>
          </a:xfrm>
        </p:spPr>
        <p:txBody>
          <a:bodyPr/>
          <a:lstStyle/>
          <a:p>
            <a:pPr eaLnBrk="1" hangingPunct="1"/>
            <a:r>
              <a:rPr lang="bg-BG" sz="2000" b="0" i="1" smtClean="0"/>
              <a:t>в) лятото – на запад прохладно, а на изток -топло</a:t>
            </a:r>
            <a:endParaRPr lang="bg-BG" b="0" i="1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quarter" idx="3"/>
          </p:nvPr>
        </p:nvSpPr>
        <p:spPr>
          <a:xfrm>
            <a:off x="5500688" y="1857375"/>
            <a:ext cx="3643312" cy="64293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bg-BG" sz="2000" b="0" i="1" smtClean="0"/>
              <a:t>зимата – на запад студена, а на изток - мека;</a:t>
            </a:r>
          </a:p>
        </p:txBody>
      </p:sp>
      <p:sp>
        <p:nvSpPr>
          <p:cNvPr id="9221" name="Правоъгълник 8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9222" name="Контейнер за съдържание 10" descr="P90702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8163" y="2857500"/>
            <a:ext cx="3714750" cy="2786063"/>
          </a:xfrm>
          <a:ln w="28575">
            <a:solidFill>
              <a:srgbClr val="FF9900"/>
            </a:solidFill>
          </a:ln>
        </p:spPr>
      </p:pic>
      <p:pic>
        <p:nvPicPr>
          <p:cNvPr id="9223" name="Контейнер за съдържание 11" descr="o63342070598512953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820988"/>
            <a:ext cx="3857625" cy="2822575"/>
          </a:xfrm>
          <a:ln w="28575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лавие 1"/>
          <p:cNvSpPr>
            <a:spLocks noGrp="1"/>
          </p:cNvSpPr>
          <p:nvPr>
            <p:ph type="title"/>
          </p:nvPr>
        </p:nvSpPr>
        <p:spPr>
          <a:xfrm>
            <a:off x="428625" y="0"/>
            <a:ext cx="5715000" cy="1143000"/>
          </a:xfrm>
        </p:spPr>
        <p:txBody>
          <a:bodyPr/>
          <a:lstStyle/>
          <a:p>
            <a:pPr eaLnBrk="1" hangingPunct="1"/>
            <a:r>
              <a:rPr lang="bg-BG" i="1" smtClean="0"/>
              <a:t>2. Природа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71500" y="1643063"/>
            <a:ext cx="5357813" cy="571500"/>
          </a:xfrm>
        </p:spPr>
        <p:txBody>
          <a:bodyPr/>
          <a:lstStyle/>
          <a:p>
            <a:pPr eaLnBrk="1" hangingPunct="1"/>
            <a:r>
              <a:rPr lang="bg-BG" b="0" i="1" smtClean="0"/>
              <a:t>в) реки: Въча, Чепеларска, Арда;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quarter" idx="3"/>
          </p:nvPr>
        </p:nvSpPr>
        <p:spPr>
          <a:xfrm>
            <a:off x="7286625" y="1860550"/>
            <a:ext cx="2500313" cy="654050"/>
          </a:xfrm>
        </p:spPr>
        <p:txBody>
          <a:bodyPr/>
          <a:lstStyle/>
          <a:p>
            <a:pPr eaLnBrk="1" hangingPunct="1"/>
            <a:endParaRPr lang="bg-BG" b="0" i="1" smtClean="0"/>
          </a:p>
        </p:txBody>
      </p:sp>
      <p:sp>
        <p:nvSpPr>
          <p:cNvPr id="10245" name="Правоъгълник 8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10246" name="Контейнер за съдържание 10" descr="IMG_809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214688"/>
            <a:ext cx="4040188" cy="2955925"/>
          </a:xfrm>
          <a:ln w="28575">
            <a:solidFill>
              <a:srgbClr val="FF9900"/>
            </a:solidFill>
          </a:ln>
        </p:spPr>
      </p:pic>
      <p:pic>
        <p:nvPicPr>
          <p:cNvPr id="10247" name="Контейнер за съдържание 12" descr="reka-chepelarska-300x19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929313" y="714375"/>
            <a:ext cx="2724150" cy="1895475"/>
          </a:xfrm>
          <a:ln w="28575">
            <a:solidFill>
              <a:srgbClr val="FF9900"/>
            </a:solidFill>
          </a:ln>
        </p:spPr>
      </p:pic>
      <p:pic>
        <p:nvPicPr>
          <p:cNvPr id="10248" name="Картина 13" descr="normal_Arda_na_01_01_20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214688"/>
            <a:ext cx="3981450" cy="298608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9" name="Текстово поле 8"/>
          <p:cNvSpPr txBox="1">
            <a:spLocks noChangeArrowheads="1"/>
          </p:cNvSpPr>
          <p:nvPr/>
        </p:nvSpPr>
        <p:spPr bwMode="auto">
          <a:xfrm>
            <a:off x="1714500" y="6215063"/>
            <a:ext cx="1685925" cy="36988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/>
              <a:t>язовир “Въча”</a:t>
            </a:r>
          </a:p>
        </p:txBody>
      </p:sp>
      <p:sp>
        <p:nvSpPr>
          <p:cNvPr id="11" name="Текстово поле 10"/>
          <p:cNvSpPr txBox="1">
            <a:spLocks noChangeArrowheads="1"/>
          </p:cNvSpPr>
          <p:nvPr/>
        </p:nvSpPr>
        <p:spPr bwMode="auto">
          <a:xfrm>
            <a:off x="6572250" y="2643188"/>
            <a:ext cx="1646238" cy="36988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i="1"/>
              <a:t>р.Чепеларска</a:t>
            </a:r>
          </a:p>
        </p:txBody>
      </p:sp>
      <p:sp>
        <p:nvSpPr>
          <p:cNvPr id="12" name="Текстово поле 11"/>
          <p:cNvSpPr txBox="1">
            <a:spLocks noChangeArrowheads="1"/>
          </p:cNvSpPr>
          <p:nvPr/>
        </p:nvSpPr>
        <p:spPr bwMode="auto">
          <a:xfrm>
            <a:off x="6357938" y="6215063"/>
            <a:ext cx="963612" cy="36988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i="1"/>
              <a:t>Р. Арда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643188" y="357188"/>
            <a:ext cx="3857625" cy="1000125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0" i="1" dirty="0" smtClean="0">
                <a:solidFill>
                  <a:schemeClr val="tx1"/>
                </a:solidFill>
                <a:latin typeface="+mn-lt"/>
              </a:rPr>
              <a:t>г) езера</a:t>
            </a:r>
            <a:r>
              <a:rPr lang="bg-BG" sz="2400" b="0" i="1" dirty="0" smtClean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1267" name="Текстов контейне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bg-BG" smtClean="0"/>
              <a:t> </a:t>
            </a:r>
          </a:p>
        </p:txBody>
      </p:sp>
      <p:sp>
        <p:nvSpPr>
          <p:cNvPr id="11268" name="Правоъгълник 8"/>
          <p:cNvSpPr>
            <a:spLocks noChangeArrowheads="1"/>
          </p:cNvSpPr>
          <p:nvPr/>
        </p:nvSpPr>
        <p:spPr bwMode="auto">
          <a:xfrm>
            <a:off x="3357563" y="6611938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000"/>
              <a:t>Емилия Петкова СОУ"Хр.Ботев"Айтос”</a:t>
            </a:r>
          </a:p>
        </p:txBody>
      </p:sp>
      <p:pic>
        <p:nvPicPr>
          <p:cNvPr id="10" name="Контейнер за картина 9" descr="rodopa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04" r="5804"/>
          <a:stretch>
            <a:fillRect/>
          </a:stretch>
        </p:blipFill>
        <p:spPr>
          <a:xfrm rot="20440162">
            <a:off x="796925" y="2482850"/>
            <a:ext cx="3840163" cy="2879725"/>
          </a:xfrm>
          <a:ln w="28575">
            <a:solidFill>
              <a:srgbClr val="FF9900"/>
            </a:solidFill>
          </a:ln>
        </p:spPr>
      </p:pic>
      <p:pic>
        <p:nvPicPr>
          <p:cNvPr id="11" name="Картина 10" descr="1181908302smoljaneze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0000">
            <a:off x="4405313" y="2865438"/>
            <a:ext cx="4310062" cy="28797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2" name="Текстово поле 11"/>
          <p:cNvSpPr txBox="1">
            <a:spLocks noChangeArrowheads="1"/>
          </p:cNvSpPr>
          <p:nvPr/>
        </p:nvSpPr>
        <p:spPr bwMode="auto">
          <a:xfrm>
            <a:off x="3268663" y="5857875"/>
            <a:ext cx="2606675" cy="4000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2000" i="1"/>
              <a:t>Смолянските езера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2000" i="1" dirty="0" smtClean="0">
                <a:solidFill>
                  <a:schemeClr val="tx1"/>
                </a:solidFill>
                <a:latin typeface="+mn-lt"/>
              </a:rPr>
              <a:t>д) лечебни извори;</a:t>
            </a:r>
            <a:endParaRPr lang="bg-BG" sz="20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Контейнер за съдържание 4" descr="vlgr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071688"/>
            <a:ext cx="3840162" cy="2879725"/>
          </a:xfrm>
          <a:ln w="28575">
            <a:solidFill>
              <a:srgbClr val="FF9900"/>
            </a:solidFill>
          </a:ln>
        </p:spPr>
      </p:pic>
      <p:pic>
        <p:nvPicPr>
          <p:cNvPr id="6" name="Контейнер за съдържание 5" descr="11279159567607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857500"/>
            <a:ext cx="3840162" cy="2879725"/>
          </a:xfrm>
          <a:ln w="28575">
            <a:solidFill>
              <a:srgbClr val="FF9900"/>
            </a:solidFill>
          </a:ln>
        </p:spPr>
      </p:pic>
      <p:sp>
        <p:nvSpPr>
          <p:cNvPr id="7" name="Текстово поле 6"/>
          <p:cNvSpPr txBox="1"/>
          <p:nvPr/>
        </p:nvSpPr>
        <p:spPr>
          <a:xfrm>
            <a:off x="1714500" y="5000625"/>
            <a:ext cx="1471613" cy="40005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Велинград</a:t>
            </a: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6000750" y="5786438"/>
            <a:ext cx="1206500" cy="40005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sz="2000" i="1" dirty="0">
                <a:solidFill>
                  <a:schemeClr val="tx1">
                    <a:lumMod val="75000"/>
                  </a:schemeClr>
                </a:solidFill>
              </a:rPr>
              <a:t>Наречен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12">
  <a:themeElements>
    <a:clrScheme name="По избор 5">
      <a:dk1>
        <a:srgbClr val="996600"/>
      </a:dk1>
      <a:lt1>
        <a:srgbClr val="FFF98D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1276</TotalTime>
  <Words>497</Words>
  <Application>Microsoft Office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Constantia</vt:lpstr>
      <vt:lpstr>Тема12</vt:lpstr>
      <vt:lpstr>Презентация на Microsoft Office PowerPoint 97-2003</vt:lpstr>
      <vt:lpstr>Slide 1</vt:lpstr>
      <vt:lpstr>1.Географско положение</vt:lpstr>
      <vt:lpstr>1.Географско положение</vt:lpstr>
      <vt:lpstr>2.Природа</vt:lpstr>
      <vt:lpstr>2.Природа</vt:lpstr>
      <vt:lpstr>2. Природа</vt:lpstr>
      <vt:lpstr>2. Природа</vt:lpstr>
      <vt:lpstr>г) езера;</vt:lpstr>
      <vt:lpstr>д) лечебни извори;</vt:lpstr>
      <vt:lpstr>Slide 10</vt:lpstr>
      <vt:lpstr>Slide 11</vt:lpstr>
      <vt:lpstr>3.Трудова дейност на хората</vt:lpstr>
      <vt:lpstr>3.Трудова дейност на хората</vt:lpstr>
      <vt:lpstr>4. Селища</vt:lpstr>
      <vt:lpstr>4. Селища</vt:lpstr>
      <vt:lpstr>4. Селища</vt:lpstr>
      <vt:lpstr>4. Селища</vt:lpstr>
      <vt:lpstr>4. Селища</vt:lpstr>
      <vt:lpstr>4. Селища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Рила и Пирин- най-високите български планини</dc:title>
  <dc:creator>Емилия Петкова</dc:creator>
  <cp:lastModifiedBy>User</cp:lastModifiedBy>
  <cp:revision>130</cp:revision>
  <dcterms:created xsi:type="dcterms:W3CDTF">2009-11-07T19:36:48Z</dcterms:created>
  <dcterms:modified xsi:type="dcterms:W3CDTF">2015-11-23T16:39:11Z</dcterms:modified>
</cp:coreProperties>
</file>